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79" r:id="rId7"/>
    <p:sldId id="277" r:id="rId8"/>
    <p:sldId id="278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4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6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gib\AppData\Roaming\Microsoft\Excel\Book2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Dredging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1"/>
          <c:tx>
            <c:v>Truck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_(* #,##0_);_(* \(#,##0\);_(* "-"??_);_(@_)</c:formatCode>
                <c:ptCount val="11"/>
                <c:pt idx="0">
                  <c:v>0</c:v>
                </c:pt>
                <c:pt idx="1">
                  <c:v>100000</c:v>
                </c:pt>
                <c:pt idx="2">
                  <c:v>200000</c:v>
                </c:pt>
                <c:pt idx="3">
                  <c:v>300000</c:v>
                </c:pt>
                <c:pt idx="4">
                  <c:v>400000</c:v>
                </c:pt>
                <c:pt idx="5">
                  <c:v>500000</c:v>
                </c:pt>
                <c:pt idx="6">
                  <c:v>600000</c:v>
                </c:pt>
                <c:pt idx="7">
                  <c:v>700000</c:v>
                </c:pt>
                <c:pt idx="8">
                  <c:v>800000</c:v>
                </c:pt>
                <c:pt idx="9">
                  <c:v>900000</c:v>
                </c:pt>
                <c:pt idx="10">
                  <c:v>1000000</c:v>
                </c:pt>
              </c:numCache>
            </c:numRef>
          </c:cat>
          <c:val>
            <c:numRef>
              <c:f>Sheet1!$B$2:$B$12</c:f>
              <c:numCache>
                <c:formatCode>_("$"* #,##0_);_("$"* \(#,##0\);_("$"* "-"??_);_(@_)</c:formatCode>
                <c:ptCount val="11"/>
                <c:pt idx="0">
                  <c:v>75000</c:v>
                </c:pt>
                <c:pt idx="1">
                  <c:v>2975000</c:v>
                </c:pt>
                <c:pt idx="2">
                  <c:v>5875000</c:v>
                </c:pt>
                <c:pt idx="3">
                  <c:v>8775000</c:v>
                </c:pt>
                <c:pt idx="4">
                  <c:v>11675000</c:v>
                </c:pt>
                <c:pt idx="5">
                  <c:v>14575000</c:v>
                </c:pt>
                <c:pt idx="6">
                  <c:v>17475000</c:v>
                </c:pt>
                <c:pt idx="7">
                  <c:v>20375000</c:v>
                </c:pt>
                <c:pt idx="8">
                  <c:v>23275000</c:v>
                </c:pt>
                <c:pt idx="9">
                  <c:v>26175000</c:v>
                </c:pt>
                <c:pt idx="10">
                  <c:v>29075000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74-405E-839B-A1FD65A0C82B}"/>
            </c:ext>
          </c:extLst>
        </c:ser>
        <c:ser>
          <c:idx val="3"/>
          <c:order val="2"/>
          <c:tx>
            <c:v>Hopper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_(* #,##0_);_(* \(#,##0\);_(* "-"??_);_(@_)</c:formatCode>
                <c:ptCount val="11"/>
                <c:pt idx="0">
                  <c:v>0</c:v>
                </c:pt>
                <c:pt idx="1">
                  <c:v>100000</c:v>
                </c:pt>
                <c:pt idx="2">
                  <c:v>200000</c:v>
                </c:pt>
                <c:pt idx="3">
                  <c:v>300000</c:v>
                </c:pt>
                <c:pt idx="4">
                  <c:v>400000</c:v>
                </c:pt>
                <c:pt idx="5">
                  <c:v>500000</c:v>
                </c:pt>
                <c:pt idx="6">
                  <c:v>600000</c:v>
                </c:pt>
                <c:pt idx="7">
                  <c:v>700000</c:v>
                </c:pt>
                <c:pt idx="8">
                  <c:v>800000</c:v>
                </c:pt>
                <c:pt idx="9">
                  <c:v>900000</c:v>
                </c:pt>
                <c:pt idx="10">
                  <c:v>1000000</c:v>
                </c:pt>
              </c:numCache>
            </c:numRef>
          </c:cat>
          <c:val>
            <c:numRef>
              <c:f>Sheet1!$C$2:$C$12</c:f>
              <c:numCache>
                <c:formatCode>_("$"* #,##0_);_("$"* \(#,##0\);_("$"* "-"??_);_(@_)</c:formatCode>
                <c:ptCount val="11"/>
                <c:pt idx="0">
                  <c:v>5000000</c:v>
                </c:pt>
                <c:pt idx="1">
                  <c:v>6200000</c:v>
                </c:pt>
                <c:pt idx="2">
                  <c:v>7400000</c:v>
                </c:pt>
                <c:pt idx="3">
                  <c:v>8600000</c:v>
                </c:pt>
                <c:pt idx="4">
                  <c:v>10300000</c:v>
                </c:pt>
                <c:pt idx="5">
                  <c:v>11500000</c:v>
                </c:pt>
                <c:pt idx="6">
                  <c:v>12700000</c:v>
                </c:pt>
                <c:pt idx="7">
                  <c:v>13900000</c:v>
                </c:pt>
                <c:pt idx="8">
                  <c:v>15600000</c:v>
                </c:pt>
                <c:pt idx="9">
                  <c:v>16800000</c:v>
                </c:pt>
                <c:pt idx="10">
                  <c:v>18000000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74-405E-839B-A1FD65A0C82B}"/>
            </c:ext>
          </c:extLst>
        </c:ser>
        <c:ser>
          <c:idx val="0"/>
          <c:order val="3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_(* #,##0_);_(* \(#,##0\);_(* "-"??_);_(@_)</c:formatCode>
                <c:ptCount val="11"/>
                <c:pt idx="0">
                  <c:v>0</c:v>
                </c:pt>
                <c:pt idx="1">
                  <c:v>100000</c:v>
                </c:pt>
                <c:pt idx="2">
                  <c:v>200000</c:v>
                </c:pt>
                <c:pt idx="3">
                  <c:v>300000</c:v>
                </c:pt>
                <c:pt idx="4">
                  <c:v>400000</c:v>
                </c:pt>
                <c:pt idx="5">
                  <c:v>500000</c:v>
                </c:pt>
                <c:pt idx="6">
                  <c:v>600000</c:v>
                </c:pt>
                <c:pt idx="7">
                  <c:v>700000</c:v>
                </c:pt>
                <c:pt idx="8">
                  <c:v>800000</c:v>
                </c:pt>
                <c:pt idx="9">
                  <c:v>900000</c:v>
                </c:pt>
                <c:pt idx="10">
                  <c:v>1000000</c:v>
                </c:pt>
              </c:numCache>
            </c:numRef>
          </c:cat>
          <c:val>
            <c:numRef>
              <c:f>Sheet1!$D$2:$D$12</c:f>
              <c:numCache>
                <c:formatCode>_("$"* #,##0_);_("$"* \(#,##0\);_("$"* "-"??_);_(@_)</c:formatCode>
                <c:ptCount val="11"/>
                <c:pt idx="0">
                  <c:v>6000000</c:v>
                </c:pt>
                <c:pt idx="1">
                  <c:v>6900000</c:v>
                </c:pt>
                <c:pt idx="2">
                  <c:v>7800000</c:v>
                </c:pt>
                <c:pt idx="3">
                  <c:v>8700000</c:v>
                </c:pt>
                <c:pt idx="4">
                  <c:v>9600000</c:v>
                </c:pt>
                <c:pt idx="5">
                  <c:v>10500000</c:v>
                </c:pt>
                <c:pt idx="6">
                  <c:v>11400000</c:v>
                </c:pt>
                <c:pt idx="7">
                  <c:v>12300000</c:v>
                </c:pt>
                <c:pt idx="8">
                  <c:v>13200000</c:v>
                </c:pt>
                <c:pt idx="9">
                  <c:v>14100000</c:v>
                </c:pt>
                <c:pt idx="10">
                  <c:v>15000000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74-405E-839B-A1FD65A0C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102911"/>
        <c:axId val="1139116351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0</c:v>
                      </c:pt>
                      <c:pt idx="1">
                        <c:v>100000</c:v>
                      </c:pt>
                      <c:pt idx="2">
                        <c:v>200000</c:v>
                      </c:pt>
                      <c:pt idx="3">
                        <c:v>300000</c:v>
                      </c:pt>
                      <c:pt idx="4">
                        <c:v>400000</c:v>
                      </c:pt>
                      <c:pt idx="5">
                        <c:v>500000</c:v>
                      </c:pt>
                      <c:pt idx="6">
                        <c:v>600000</c:v>
                      </c:pt>
                      <c:pt idx="7">
                        <c:v>700000</c:v>
                      </c:pt>
                      <c:pt idx="8">
                        <c:v>800000</c:v>
                      </c:pt>
                      <c:pt idx="9">
                        <c:v>900000</c:v>
                      </c:pt>
                      <c:pt idx="10">
                        <c:v>1000000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0</c:v>
                      </c:pt>
                      <c:pt idx="1">
                        <c:v>100000</c:v>
                      </c:pt>
                      <c:pt idx="2">
                        <c:v>200000</c:v>
                      </c:pt>
                      <c:pt idx="3">
                        <c:v>300000</c:v>
                      </c:pt>
                      <c:pt idx="4">
                        <c:v>400000</c:v>
                      </c:pt>
                      <c:pt idx="5">
                        <c:v>500000</c:v>
                      </c:pt>
                      <c:pt idx="6">
                        <c:v>600000</c:v>
                      </c:pt>
                      <c:pt idx="7">
                        <c:v>700000</c:v>
                      </c:pt>
                      <c:pt idx="8">
                        <c:v>800000</c:v>
                      </c:pt>
                      <c:pt idx="9">
                        <c:v>900000</c:v>
                      </c:pt>
                      <c:pt idx="10">
                        <c:v>1000000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874-405E-839B-A1FD65A0C82B}"/>
                  </c:ext>
                </c:extLst>
              </c15:ser>
            </c15:filteredLineSeries>
          </c:ext>
        </c:extLst>
      </c:lineChart>
      <c:catAx>
        <c:axId val="1139102911"/>
        <c:scaling>
          <c:orientation val="minMax"/>
        </c:scaling>
        <c:delete val="0"/>
        <c:axPos val="b"/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116351"/>
        <c:crosses val="autoZero"/>
        <c:auto val="1"/>
        <c:lblAlgn val="ctr"/>
        <c:lblOffset val="100"/>
        <c:noMultiLvlLbl val="0"/>
      </c:catAx>
      <c:valAx>
        <c:axId val="113911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10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4056"/>
            <a:ext cx="6815669" cy="1515533"/>
          </a:xfrm>
        </p:spPr>
        <p:txBody>
          <a:bodyPr>
            <a:noAutofit/>
          </a:bodyPr>
          <a:lstStyle/>
          <a:p>
            <a:r>
              <a:rPr lang="en-US" sz="3200" dirty="0"/>
              <a:t>SAND SOURCING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/>
              <a:t>Logistics, Quality, &amp; Price</a:t>
            </a:r>
          </a:p>
          <a:p>
            <a:r>
              <a:rPr lang="en-US" dirty="0"/>
              <a:t>BISAC May 16, 2023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alm tree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phic 16" descr="Beach ball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phic 19" descr="Bucket and shovel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3E42146-4252-79EB-BCC1-FE4E9DFFF4B6}"/>
              </a:ext>
            </a:extLst>
          </p:cNvPr>
          <p:cNvSpPr txBox="1">
            <a:spLocks/>
          </p:cNvSpPr>
          <p:nvPr/>
        </p:nvSpPr>
        <p:spPr>
          <a:xfrm>
            <a:off x="1271472" y="1232453"/>
            <a:ext cx="6815669" cy="646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/>
              <a:t>NC  &amp; USFWS Sediment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70AF9-526E-24BE-096D-199D2BF84B10}"/>
              </a:ext>
            </a:extLst>
          </p:cNvPr>
          <p:cNvSpPr txBox="1"/>
          <p:nvPr/>
        </p:nvSpPr>
        <p:spPr>
          <a:xfrm>
            <a:off x="1875181" y="2015015"/>
            <a:ext cx="83521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15A NCAC 07H .0312 TECHNICAL STANDARDS FOR BEACH FILL PROJECTS</a:t>
            </a:r>
          </a:p>
          <a:p>
            <a:r>
              <a:rPr lang="en-US" sz="2400" dirty="0"/>
              <a:t>	Silt Content</a:t>
            </a:r>
          </a:p>
          <a:p>
            <a:r>
              <a:rPr lang="en-US" sz="2400" dirty="0"/>
              <a:t>	Grainsize</a:t>
            </a:r>
          </a:p>
          <a:p>
            <a:r>
              <a:rPr lang="en-US" sz="2400" dirty="0"/>
              <a:t>	Gravel/ Shell Content</a:t>
            </a:r>
          </a:p>
          <a:p>
            <a:endParaRPr lang="en-US" sz="2400" dirty="0"/>
          </a:p>
          <a:p>
            <a:r>
              <a:rPr lang="en-US" sz="2400" dirty="0"/>
              <a:t>USFWS NORTHCAROLINA REGIONAL BIOLOGICAL OPINION</a:t>
            </a:r>
          </a:p>
          <a:p>
            <a:r>
              <a:rPr lang="en-US" sz="2400" dirty="0"/>
              <a:t>	Sand Color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Compactability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30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hat Is Sand | Beach Sand | Live Science">
            <a:extLst>
              <a:ext uri="{FF2B5EF4-FFF2-40B4-BE49-F238E27FC236}">
                <a16:creationId xmlns:a16="http://schemas.microsoft.com/office/drawing/2014/main" id="{FB036DD4-9E25-EC94-8224-EFB40245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09" y="776441"/>
            <a:ext cx="3889861" cy="25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3E42146-4252-79EB-BCC1-FE4E9DFFF4B6}"/>
              </a:ext>
            </a:extLst>
          </p:cNvPr>
          <p:cNvSpPr txBox="1">
            <a:spLocks/>
          </p:cNvSpPr>
          <p:nvPr/>
        </p:nvSpPr>
        <p:spPr>
          <a:xfrm>
            <a:off x="262976" y="793845"/>
            <a:ext cx="6815669" cy="646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/>
              <a:t>All Sand is Not the Same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70AF9-526E-24BE-096D-199D2BF84B10}"/>
              </a:ext>
            </a:extLst>
          </p:cNvPr>
          <p:cNvSpPr txBox="1"/>
          <p:nvPr/>
        </p:nvSpPr>
        <p:spPr>
          <a:xfrm>
            <a:off x="1122146" y="2247347"/>
            <a:ext cx="83521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Environmental</a:t>
            </a:r>
          </a:p>
          <a:p>
            <a:r>
              <a:rPr lang="en-US" sz="2000" dirty="0"/>
              <a:t>Color</a:t>
            </a:r>
          </a:p>
          <a:p>
            <a:r>
              <a:rPr lang="en-US" sz="2000" dirty="0"/>
              <a:t>Grainsize</a:t>
            </a:r>
          </a:p>
          <a:p>
            <a:r>
              <a:rPr lang="en-US" sz="2000" dirty="0"/>
              <a:t>Shell Content</a:t>
            </a:r>
          </a:p>
          <a:p>
            <a:endParaRPr lang="en-US" sz="2000" dirty="0"/>
          </a:p>
          <a:p>
            <a:r>
              <a:rPr lang="en-US" sz="2400" b="1" u="sng" dirty="0"/>
              <a:t>Engineering</a:t>
            </a:r>
          </a:p>
          <a:p>
            <a:r>
              <a:rPr lang="en-US" sz="2400" dirty="0"/>
              <a:t>Grain Size </a:t>
            </a:r>
          </a:p>
          <a:p>
            <a:r>
              <a:rPr lang="en-US" sz="2400" dirty="0"/>
              <a:t>Composition</a:t>
            </a:r>
          </a:p>
          <a:p>
            <a:r>
              <a:rPr lang="en-US" sz="2400" dirty="0"/>
              <a:t>Grain Shape</a:t>
            </a:r>
          </a:p>
          <a:p>
            <a:endParaRPr lang="en-US" sz="2400" dirty="0"/>
          </a:p>
        </p:txBody>
      </p:sp>
      <p:pic>
        <p:nvPicPr>
          <p:cNvPr id="2052" name="Picture 4" descr="Oceanography: Dunes and beaches">
            <a:extLst>
              <a:ext uri="{FF2B5EF4-FFF2-40B4-BE49-F238E27FC236}">
                <a16:creationId xmlns:a16="http://schemas.microsoft.com/office/drawing/2014/main" id="{53D578B1-F6AE-907D-F54A-CF130BAD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11" y="3845858"/>
            <a:ext cx="3868560" cy="25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ose Up Beach Sand With Blur Sea At Background Stock Photo - Download  Image Now - Sand, Beach, Close-up - iStock">
            <a:extLst>
              <a:ext uri="{FF2B5EF4-FFF2-40B4-BE49-F238E27FC236}">
                <a16:creationId xmlns:a16="http://schemas.microsoft.com/office/drawing/2014/main" id="{0BC6EC1F-4BA1-1695-43F1-DAD50174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46" y="2450721"/>
            <a:ext cx="3764566" cy="25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9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3E42146-4252-79EB-BCC1-FE4E9DFFF4B6}"/>
              </a:ext>
            </a:extLst>
          </p:cNvPr>
          <p:cNvSpPr txBox="1">
            <a:spLocks/>
          </p:cNvSpPr>
          <p:nvPr/>
        </p:nvSpPr>
        <p:spPr>
          <a:xfrm>
            <a:off x="661872" y="953053"/>
            <a:ext cx="6815669" cy="646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METHODS OF ACQUIRING SAND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70AF9-526E-24BE-096D-199D2BF84B10}"/>
              </a:ext>
            </a:extLst>
          </p:cNvPr>
          <p:cNvSpPr txBox="1"/>
          <p:nvPr/>
        </p:nvSpPr>
        <p:spPr>
          <a:xfrm>
            <a:off x="1544202" y="1598568"/>
            <a:ext cx="3103219" cy="170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Truck Haul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Hopper Dredge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Cutter Suction Dredge</a:t>
            </a:r>
          </a:p>
        </p:txBody>
      </p:sp>
      <p:pic>
        <p:nvPicPr>
          <p:cNvPr id="1026" name="Picture 2" descr="Weeks Marine's New Hopper Dredge Goes On Sea Trials">
            <a:extLst>
              <a:ext uri="{FF2B5EF4-FFF2-40B4-BE49-F238E27FC236}">
                <a16:creationId xmlns:a16="http://schemas.microsoft.com/office/drawing/2014/main" id="{7318A8D8-69BE-5C2D-EA89-2BB496F4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80" y="953053"/>
            <a:ext cx="3580621" cy="25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America's Leading Dredging Contractor | GLDD">
            <a:extLst>
              <a:ext uri="{FF2B5EF4-FFF2-40B4-BE49-F238E27FC236}">
                <a16:creationId xmlns:a16="http://schemas.microsoft.com/office/drawing/2014/main" id="{EB3DE486-E0E9-7569-0DD7-750BB9329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5442" r="7902" b="4871"/>
          <a:stretch/>
        </p:blipFill>
        <p:spPr bwMode="auto">
          <a:xfrm>
            <a:off x="6096000" y="3723175"/>
            <a:ext cx="3580621" cy="23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tails: Avalon Spring 2022 Sand Back Passing Project — Visit Avalon, NJ">
            <a:extLst>
              <a:ext uri="{FF2B5EF4-FFF2-40B4-BE49-F238E27FC236}">
                <a16:creationId xmlns:a16="http://schemas.microsoft.com/office/drawing/2014/main" id="{7443A4CF-90B7-939B-7595-73B6A29E7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3985"/>
          <a:stretch/>
        </p:blipFill>
        <p:spPr bwMode="auto">
          <a:xfrm>
            <a:off x="1305500" y="3723175"/>
            <a:ext cx="3580621" cy="23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3E42146-4252-79EB-BCC1-FE4E9DFFF4B6}"/>
              </a:ext>
            </a:extLst>
          </p:cNvPr>
          <p:cNvSpPr txBox="1">
            <a:spLocks/>
          </p:cNvSpPr>
          <p:nvPr/>
        </p:nvSpPr>
        <p:spPr>
          <a:xfrm>
            <a:off x="661872" y="953053"/>
            <a:ext cx="6815669" cy="646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LOGISTICAL DIFFERENCES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70AF9-526E-24BE-096D-199D2BF84B10}"/>
              </a:ext>
            </a:extLst>
          </p:cNvPr>
          <p:cNvSpPr txBox="1"/>
          <p:nvPr/>
        </p:nvSpPr>
        <p:spPr>
          <a:xfrm>
            <a:off x="1544202" y="1598568"/>
            <a:ext cx="6715215" cy="474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Truck Haul</a:t>
            </a:r>
          </a:p>
          <a:p>
            <a:r>
              <a:rPr lang="en-US" sz="2000" dirty="0"/>
              <a:t>Inexpensive Mobilization BUT High Unit Cost</a:t>
            </a:r>
          </a:p>
          <a:p>
            <a:r>
              <a:rPr lang="en-US" sz="2000" dirty="0"/>
              <a:t>Sand Washed at the Mine</a:t>
            </a:r>
          </a:p>
          <a:p>
            <a:r>
              <a:rPr lang="en-US" sz="2000" dirty="0"/>
              <a:t>Grain Size Control</a:t>
            </a:r>
          </a:p>
          <a:p>
            <a:pPr>
              <a:lnSpc>
                <a:spcPct val="150000"/>
              </a:lnSpc>
            </a:pPr>
            <a:r>
              <a:rPr lang="en-US" sz="2000" b="1" u="sng" dirty="0"/>
              <a:t>Hopper Dredge</a:t>
            </a:r>
            <a:endParaRPr lang="en-US" sz="2000" b="1" dirty="0"/>
          </a:p>
          <a:p>
            <a:r>
              <a:rPr lang="en-US" sz="2000" dirty="0"/>
              <a:t>Expensive Mobilization / Moderate Unit Cost</a:t>
            </a:r>
          </a:p>
          <a:p>
            <a:r>
              <a:rPr lang="en-US" sz="2000" dirty="0"/>
              <a:t>Washes Sand at Borrow Area</a:t>
            </a:r>
          </a:p>
          <a:p>
            <a:r>
              <a:rPr lang="en-US" sz="2000" dirty="0"/>
              <a:t>Able to Move Sand Long Distance</a:t>
            </a:r>
          </a:p>
          <a:p>
            <a:pPr>
              <a:lnSpc>
                <a:spcPct val="150000"/>
              </a:lnSpc>
            </a:pPr>
            <a:r>
              <a:rPr lang="en-US" sz="2000" b="1" u="sng" dirty="0"/>
              <a:t>Cutter Suction Dredge</a:t>
            </a:r>
            <a:endParaRPr lang="en-US" sz="2000" b="1" dirty="0"/>
          </a:p>
          <a:p>
            <a:r>
              <a:rPr lang="en-US" sz="2000" dirty="0"/>
              <a:t>Expensive Mobilization / Lowest Unit Cost</a:t>
            </a:r>
          </a:p>
          <a:p>
            <a:r>
              <a:rPr lang="en-US" sz="2000" dirty="0"/>
              <a:t>Able To Work In Shallow Water</a:t>
            </a:r>
          </a:p>
          <a:p>
            <a:r>
              <a:rPr lang="en-US" sz="2000" dirty="0"/>
              <a:t>Limited Distance (7-8 miles)</a:t>
            </a:r>
          </a:p>
          <a:p>
            <a:pPr>
              <a:lnSpc>
                <a:spcPct val="150000"/>
              </a:lnSpc>
            </a:pPr>
            <a:endParaRPr lang="en-US" sz="2400" u="sng" dirty="0"/>
          </a:p>
        </p:txBody>
      </p:sp>
      <p:pic>
        <p:nvPicPr>
          <p:cNvPr id="1026" name="Picture 2" descr="Weeks Marine's New Hopper Dredge Goes On Sea Trials">
            <a:extLst>
              <a:ext uri="{FF2B5EF4-FFF2-40B4-BE49-F238E27FC236}">
                <a16:creationId xmlns:a16="http://schemas.microsoft.com/office/drawing/2014/main" id="{7318A8D8-69BE-5C2D-EA89-2BB496F4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01" y="2449666"/>
            <a:ext cx="2372400" cy="17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America's Leading Dredging Contractor | GLDD">
            <a:extLst>
              <a:ext uri="{FF2B5EF4-FFF2-40B4-BE49-F238E27FC236}">
                <a16:creationId xmlns:a16="http://schemas.microsoft.com/office/drawing/2014/main" id="{EB3DE486-E0E9-7569-0DD7-750BB9329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5442" r="7902" b="4871"/>
          <a:stretch/>
        </p:blipFill>
        <p:spPr bwMode="auto">
          <a:xfrm>
            <a:off x="8782801" y="4424210"/>
            <a:ext cx="2393200" cy="15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tails: Avalon Spring 2022 Sand Back Passing Project — Visit Avalon, NJ">
            <a:extLst>
              <a:ext uri="{FF2B5EF4-FFF2-40B4-BE49-F238E27FC236}">
                <a16:creationId xmlns:a16="http://schemas.microsoft.com/office/drawing/2014/main" id="{7443A4CF-90B7-939B-7595-73B6A29E7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3985"/>
          <a:stretch/>
        </p:blipFill>
        <p:spPr bwMode="auto">
          <a:xfrm>
            <a:off x="8792112" y="722337"/>
            <a:ext cx="2383889" cy="15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7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0BB00E-2AE8-0418-5ABE-17DE88A4F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51451"/>
              </p:ext>
            </p:extLst>
          </p:nvPr>
        </p:nvGraphicFramePr>
        <p:xfrm>
          <a:off x="1074057" y="972457"/>
          <a:ext cx="10116457" cy="486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52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E61E-3387-BBC8-8EBA-95DF42AD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F493-8B9A-C61C-4D24-E3DE53D5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1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196</TotalTime>
  <Words>140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SAND SOURCING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 DESIGN</dc:title>
  <dc:creator>richard grant</dc:creator>
  <cp:lastModifiedBy>Chris Gibson</cp:lastModifiedBy>
  <cp:revision>8</cp:revision>
  <dcterms:created xsi:type="dcterms:W3CDTF">2023-02-19T13:10:02Z</dcterms:created>
  <dcterms:modified xsi:type="dcterms:W3CDTF">2023-05-16T11:50:30Z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