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6" r:id="rId5"/>
    <p:sldId id="257" r:id="rId6"/>
    <p:sldId id="297" r:id="rId7"/>
    <p:sldId id="269" r:id="rId8"/>
    <p:sldId id="264" r:id="rId9"/>
    <p:sldId id="298" r:id="rId10"/>
    <p:sldId id="274" r:id="rId11"/>
    <p:sldId id="295" r:id="rId12"/>
    <p:sldId id="296" r:id="rId13"/>
    <p:sldId id="275" r:id="rId14"/>
    <p:sldId id="268" r:id="rId15"/>
    <p:sldId id="26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5135"/>
    <a:srgbClr val="BDA07D"/>
    <a:srgbClr val="F5F9F9"/>
    <a:srgbClr val="627272"/>
    <a:srgbClr val="93A5A8"/>
    <a:srgbClr val="3E7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81919" autoAdjust="0"/>
  </p:normalViewPr>
  <p:slideViewPr>
    <p:cSldViewPr snapToGrid="0">
      <p:cViewPr varScale="1">
        <p:scale>
          <a:sx n="107" d="100"/>
          <a:sy n="107" d="100"/>
        </p:scale>
        <p:origin x="84" y="21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AF03AE-1CC2-475F-B909-50970E9699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63C45E-73BA-4C86-A24F-A5006B4E7BA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7A4CE-17BB-4BB2-AC7B-97495293E2AC}" type="datetimeFigureOut">
              <a:rPr lang="en-US" smtClean="0"/>
              <a:t>4/18/2023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1DB874-DF6A-4AFA-8055-4AD7EE4CE3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77078F-04CB-4625-B536-5BCAA2EC6C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0EF92D-82DD-4142-BCE8-036B91487D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0708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86C8F5-2FDA-4718-81AA-24F4816BBD56}" type="datetimeFigureOut">
              <a:rPr lang="en-US" smtClean="0"/>
              <a:t>4/18/2023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8EC616-C518-4358-9496-6C33B2F5FA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322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44ACCFF-64A9-40AA-93F9-86E3CE0161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69" y="2683895"/>
            <a:ext cx="5278514" cy="2862225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5000" cap="all" spc="2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785D0F-160C-4A31-93B3-F251B07307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636" y="5568698"/>
            <a:ext cx="5278514" cy="61814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0" i="0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1CCC134-2698-41E9-A225-76300EF59E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43875" y="947737"/>
            <a:ext cx="4048124" cy="4962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2127806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Launch">
    <p:bg>
      <p:bgPr>
        <a:solidFill>
          <a:schemeClr val="bg1"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101351-79F8-4AD7-A22B-E7AFB1C69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274260"/>
            <a:ext cx="12192000" cy="2583739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9A49BC-8099-40DE-8210-5A1CBAA423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8928"/>
            <a:ext cx="10515600" cy="567872"/>
          </a:xfrm>
          <a:prstGeom prst="rect">
            <a:avLst/>
          </a:prstGeom>
        </p:spPr>
        <p:txBody>
          <a:bodyPr/>
          <a:lstStyle>
            <a:lvl1pPr algn="ct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B7BBE6-4278-4E33-9044-72A2E0C0E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8564" y="1585733"/>
            <a:ext cx="2065188" cy="3995918"/>
          </a:xfrm>
          <a:prstGeom prst="rect">
            <a:avLst/>
          </a:prstGeom>
          <a:solidFill>
            <a:srgbClr val="3E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0E549E-0E7C-4599-B51C-97AA7E525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32832" y="1585733"/>
            <a:ext cx="2065188" cy="3995918"/>
          </a:xfrm>
          <a:prstGeom prst="rect">
            <a:avLst/>
          </a:prstGeom>
          <a:solidFill>
            <a:srgbClr val="93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7C507F-AD4D-47B6-88C3-C1D0154FB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63405" y="1585733"/>
            <a:ext cx="2065188" cy="3995918"/>
          </a:xfrm>
          <a:prstGeom prst="rect">
            <a:avLst/>
          </a:prstGeom>
          <a:solidFill>
            <a:srgbClr val="627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A0266B1-BBD1-44C0-8D4C-4E651D320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93980" y="1585733"/>
            <a:ext cx="2065188" cy="3995918"/>
          </a:xfrm>
          <a:prstGeom prst="rect">
            <a:avLst/>
          </a:prstGeom>
          <a:solidFill>
            <a:srgbClr val="BDA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71BB1CE-E3FA-4E7F-A54B-3FB675098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11052" y="1585733"/>
            <a:ext cx="2065188" cy="3995918"/>
          </a:xfrm>
          <a:prstGeom prst="rect">
            <a:avLst/>
          </a:prstGeom>
          <a:solidFill>
            <a:srgbClr val="685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5D11F63-A3DB-4EB1-9148-6E8C6678D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7843" y="2434147"/>
            <a:ext cx="1826631" cy="7762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cap="all" normalizeH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96E63495-7407-4360-95F6-82D0C68813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7843" y="3267049"/>
            <a:ext cx="1826631" cy="15276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3A879552-0B9C-48EC-8D07-A24DB252D63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52111" y="2443870"/>
            <a:ext cx="1826631" cy="7762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8337BD60-5C54-4FEC-A9D6-5C29EB9479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952111" y="3276772"/>
            <a:ext cx="1826631" cy="15276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22">
            <a:extLst>
              <a:ext uri="{FF2B5EF4-FFF2-40B4-BE49-F238E27FC236}">
                <a16:creationId xmlns:a16="http://schemas.microsoft.com/office/drawing/2014/main" id="{25F7073D-87C3-473A-9A04-748C3F6826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82684" y="2434147"/>
            <a:ext cx="1826631" cy="7762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22">
            <a:extLst>
              <a:ext uri="{FF2B5EF4-FFF2-40B4-BE49-F238E27FC236}">
                <a16:creationId xmlns:a16="http://schemas.microsoft.com/office/drawing/2014/main" id="{5CB2BF3B-6E9D-4A28-A938-C9CC9E49648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82684" y="3267049"/>
            <a:ext cx="1826631" cy="15276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22">
            <a:extLst>
              <a:ext uri="{FF2B5EF4-FFF2-40B4-BE49-F238E27FC236}">
                <a16:creationId xmlns:a16="http://schemas.microsoft.com/office/drawing/2014/main" id="{94E179CD-2F9C-44FA-813E-253ACC4A978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13259" y="2443870"/>
            <a:ext cx="1826631" cy="7762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7" name="Text Placeholder 22">
            <a:extLst>
              <a:ext uri="{FF2B5EF4-FFF2-40B4-BE49-F238E27FC236}">
                <a16:creationId xmlns:a16="http://schemas.microsoft.com/office/drawing/2014/main" id="{34D58360-D7DD-4F33-A29E-5F4835C2DC5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413259" y="3276772"/>
            <a:ext cx="1826631" cy="15276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8" name="Text Placeholder 22">
            <a:extLst>
              <a:ext uri="{FF2B5EF4-FFF2-40B4-BE49-F238E27FC236}">
                <a16:creationId xmlns:a16="http://schemas.microsoft.com/office/drawing/2014/main" id="{AA5A81E7-83B9-4A30-9A57-98FFF27160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30331" y="2434147"/>
            <a:ext cx="1826631" cy="7762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9" name="Text Placeholder 22">
            <a:extLst>
              <a:ext uri="{FF2B5EF4-FFF2-40B4-BE49-F238E27FC236}">
                <a16:creationId xmlns:a16="http://schemas.microsoft.com/office/drawing/2014/main" id="{C45C6D3E-88B9-42D5-9A94-6D2B9CA3CDD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630331" y="3267049"/>
            <a:ext cx="1826631" cy="15276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43D60E-3024-42AA-9CF9-A44192AE7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82FBC6-68D1-4570-A549-C4A925FB8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E1DC1F-6117-4AB4-9BF1-878D4F820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537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8B9A4D3-8D91-4865-B422-5F60885A7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592874" y="3684898"/>
            <a:ext cx="9006253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0ECDAF5-DEB9-4A0C-9165-6ED23184A3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8928"/>
            <a:ext cx="10515600" cy="565435"/>
          </a:xfrm>
          <a:prstGeom prst="rect">
            <a:avLst/>
          </a:prstGeom>
        </p:spPr>
        <p:txBody>
          <a:bodyPr/>
          <a:lstStyle>
            <a:lvl1pPr algn="ct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FEA1AD-EC70-422F-BADD-FCA14BF9D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28750" y="3520775"/>
            <a:ext cx="328246" cy="3282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84996E-63EA-4C88-816A-3AE158BB5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80314" y="3520775"/>
            <a:ext cx="328246" cy="3282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A09893-F9A1-4FA2-A462-C1C443EC3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31878" y="3520775"/>
            <a:ext cx="328246" cy="32824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9FBC17-744B-4367-90B4-20C9CDBD1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83442" y="3520775"/>
            <a:ext cx="328246" cy="32824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FD6CCE-53EA-424C-A29B-35A77F782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35004" y="3520775"/>
            <a:ext cx="328246" cy="32824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1ADC218-9303-4431-8BD2-4D5F9C19A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92873" y="2964383"/>
            <a:ext cx="0" cy="41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F724929-97F8-4988-BD69-D86CAA695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1" y="2964383"/>
            <a:ext cx="0" cy="41571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80FEF08-1FB7-46B4-AB6B-D672A96A71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599127" y="2964383"/>
            <a:ext cx="0" cy="415716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8BA510CE-108D-434A-9BE7-BE67121752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5172" y="1627860"/>
            <a:ext cx="2251564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baseline="0">
                <a:solidFill>
                  <a:schemeClr val="tx2"/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00414708-82D0-44BF-8CBD-2D165A38561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5172" y="2135346"/>
            <a:ext cx="2251564" cy="81240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272F07D4-1C66-4FA2-8361-FC6267F177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0216" y="1637385"/>
            <a:ext cx="2251564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baseline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0" name="Text Placeholder 22">
            <a:extLst>
              <a:ext uri="{FF2B5EF4-FFF2-40B4-BE49-F238E27FC236}">
                <a16:creationId xmlns:a16="http://schemas.microsoft.com/office/drawing/2014/main" id="{432C0CF3-19F3-4C10-9EEC-BA5E5F3FD22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70216" y="2144871"/>
            <a:ext cx="2251564" cy="81240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4A3A0AFC-7EB9-4059-8C59-C42379BA923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73340" y="1637385"/>
            <a:ext cx="2251564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baseline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417F27A8-21AF-48E6-8A67-65C9920A30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73340" y="2144871"/>
            <a:ext cx="2251564" cy="81240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F26C8D2A-15B8-4AB1-83F7-74DB0A35CC7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716736" y="4400252"/>
            <a:ext cx="2251562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baseline="0">
                <a:solidFill>
                  <a:schemeClr val="accent2"/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22">
            <a:extLst>
              <a:ext uri="{FF2B5EF4-FFF2-40B4-BE49-F238E27FC236}">
                <a16:creationId xmlns:a16="http://schemas.microsoft.com/office/drawing/2014/main" id="{07311D06-DEA1-4811-AC58-E3B935DC5A8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16736" y="4917263"/>
            <a:ext cx="2251562" cy="795563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22">
            <a:extLst>
              <a:ext uri="{FF2B5EF4-FFF2-40B4-BE49-F238E27FC236}">
                <a16:creationId xmlns:a16="http://schemas.microsoft.com/office/drawing/2014/main" id="{23AC1CF6-E394-4A35-A634-F187E005A4F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21784" y="4400252"/>
            <a:ext cx="2251562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baseline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22">
            <a:extLst>
              <a:ext uri="{FF2B5EF4-FFF2-40B4-BE49-F238E27FC236}">
                <a16:creationId xmlns:a16="http://schemas.microsoft.com/office/drawing/2014/main" id="{9F72BEB0-9B11-4205-B9FC-10E5201C813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21784" y="4917263"/>
            <a:ext cx="2251562" cy="795563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E574CD7-C8A6-4F56-81B4-F72FB22E0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844715" y="3977431"/>
            <a:ext cx="0" cy="41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0FC7994-2504-4FF9-81F5-24405FEF0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47565" y="3977431"/>
            <a:ext cx="0" cy="41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4F63B8-F105-4AC4-889E-C12790C8E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3AAE30-8A46-485A-BD2B-6ADB18563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159F9D-CDA1-4B51-B521-C243219B8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837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48F598-64F2-429E-B3E0-FC31DC90A0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9956"/>
            <a:ext cx="10515600" cy="726137"/>
          </a:xfrm>
          <a:prstGeom prst="rect">
            <a:avLst/>
          </a:prstGeom>
        </p:spPr>
        <p:txBody>
          <a:bodyPr anchor="ctr"/>
          <a:lstStyle>
            <a:lvl1pPr algn="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B9DAAC-E781-43E6-913C-893B8D675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530240"/>
            <a:ext cx="12192001" cy="889369"/>
          </a:xfrm>
          <a:prstGeom prst="rect">
            <a:avLst/>
          </a:prstGeom>
          <a:solidFill>
            <a:schemeClr val="accent6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1C78864A-44CD-4C12-B023-C16330014B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77759" y="2063838"/>
            <a:ext cx="4626764" cy="42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spc="2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6D9CE0F4-78C6-4BD6-9C58-FDFC16FF09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77551" y="2486203"/>
            <a:ext cx="4626293" cy="3325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400" spc="50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B499BD94-B24B-4B23-9B87-81DF413EA4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51708" y="2063837"/>
            <a:ext cx="4626763" cy="42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spc="2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6BC5A941-8EB4-4D4B-9671-6B8FA6447A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52188" y="2486202"/>
            <a:ext cx="4626293" cy="3325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400" spc="50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E3392-5868-4F6C-BFCC-ECCB66A3B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D975EE-261C-47D3-A9E5-7401C706A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7BB3A-38A2-4A8E-88C2-55FAE758D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179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B3E9C-104B-4460-A48D-0C2C5329B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0431"/>
            <a:ext cx="10515600" cy="726137"/>
          </a:xfrm>
          <a:prstGeom prst="rect">
            <a:avLst/>
          </a:prstGeom>
        </p:spPr>
        <p:txBody>
          <a:bodyPr anchor="ctr"/>
          <a:lstStyle>
            <a:lvl1pPr algn="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6DDC2F-7D33-44CF-9D9F-B342720BB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530240"/>
            <a:ext cx="12192000" cy="889369"/>
          </a:xfrm>
          <a:prstGeom prst="rect">
            <a:avLst/>
          </a:prstGeom>
          <a:solidFill>
            <a:schemeClr val="accent6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9A8189FC-92D4-447F-BE75-86F13BA33B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3140" y="2063838"/>
            <a:ext cx="3515704" cy="4223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0" i="0" spc="2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4FDAEC9F-05AF-4D5D-AD2C-537FF767ED6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2932" y="2523933"/>
            <a:ext cx="3515346" cy="3325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400" spc="50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2492CECA-D20C-47AF-A75A-44DFDE74D8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9790" y="2063838"/>
            <a:ext cx="3515704" cy="4223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0" i="0" spc="2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EEF915A4-555A-4718-876D-625A85FAB0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29582" y="2523933"/>
            <a:ext cx="3515346" cy="3325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400" spc="50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7458D237-AB82-4392-B182-AAF3694FDB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75874" y="2063838"/>
            <a:ext cx="3515704" cy="4223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0" i="0" spc="2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AAA9CCE2-427A-46C0-A79B-0D01E8888E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75666" y="2523933"/>
            <a:ext cx="3515346" cy="3325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400" spc="50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5A30FE-146C-418D-B68F-9EBB829D0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CBBE8-05C6-4946-80F5-DE319A6FC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2839E0-080F-4A5D-99FB-FD1917E7F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88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C65D0-3E91-45C0-BC6C-CC7BFE58B0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4800" y="3429000"/>
            <a:ext cx="3097320" cy="978408"/>
          </a:xfrm>
          <a:prstGeom prst="rect">
            <a:avLst/>
          </a:prstGeom>
        </p:spPr>
        <p:txBody>
          <a:bodyPr anchor="ctr"/>
          <a:lstStyle>
            <a:lvl1pPr algn="l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651A5D-2C86-4900-A248-8559E39BDAC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2051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D5F84479-AB5A-4587-BAAF-A05E52224B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5700" y="2854660"/>
            <a:ext cx="4749800" cy="212997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cap="none" spc="50" baseline="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3D8D3253-3A08-4F2F-B6B3-607BBC6B33D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5788241"/>
            <a:ext cx="12192000" cy="10697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B75CEA-DDFB-4C62-B83F-6A0B86FA7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425E30-50C5-42DD-911D-36C0E732E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88C855-986C-4539-81CE-5421C8EB7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F91729D4-A164-47A3-830D-E792BCE699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2393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8F63EB3-EB79-4150-A7A5-F675662724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237" y="1096375"/>
            <a:ext cx="4045527" cy="1590790"/>
          </a:xfrm>
          <a:prstGeom prst="rect">
            <a:avLst/>
          </a:prstGeom>
        </p:spPr>
        <p:txBody>
          <a:bodyPr anchor="b"/>
          <a:lstStyle>
            <a:lvl1pPr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89D0B50-E879-41B9-9B1B-EBB40605D1B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951274"/>
            <a:ext cx="2743201" cy="47475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B4D3EE7-1F3B-4AAB-A04D-3162C35A1A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07354" y="2910720"/>
            <a:ext cx="4011410" cy="206126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200000"/>
              </a:lnSpc>
              <a:spcBef>
                <a:spcPts val="0"/>
              </a:spcBef>
              <a:buFont typeface="Segoe UI Light" panose="020B0502040204020203" pitchFamily="34" charset="0"/>
              <a:buNone/>
              <a:defRPr sz="2000" b="0" i="0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A57A12F-74B8-4CBC-816C-F2AC890D1B9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448800" y="951274"/>
            <a:ext cx="2743200" cy="47475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19A048-F803-428B-9A66-6DE56F4DE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42CDA7-93A6-45DB-9062-E70E51ACB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F08F63-561A-455E-8ED8-20CCE58E7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93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4C813-EE84-4C00-BDF7-2FD444FA42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1580" y="942423"/>
            <a:ext cx="4694420" cy="1124392"/>
          </a:xfrm>
          <a:prstGeom prst="rect">
            <a:avLst/>
          </a:prstGeom>
        </p:spPr>
        <p:txBody>
          <a:bodyPr anchor="b"/>
          <a:lstStyle>
            <a:lvl1pPr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41FB44AB-9520-4C96-A83D-2FABD15CBE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10587" y="2329867"/>
            <a:ext cx="4058872" cy="315653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200000"/>
              </a:lnSpc>
              <a:spcBef>
                <a:spcPts val="0"/>
              </a:spcBef>
              <a:buFont typeface="Segoe UI Light" panose="020B0502040204020203" pitchFamily="34" charset="0"/>
              <a:buNone/>
              <a:defRPr sz="2000" cap="none" spc="50" baseline="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B1A04-4BA1-4FCF-B19E-6A052911C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D33EA-800C-403C-867B-B4178A7C3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285C91D-2914-4BB9-A857-7DFA168C761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83361" y="0"/>
            <a:ext cx="3598052" cy="32581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896BB5-7888-43CA-A76C-BF7DE06DF2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83361" y="3599895"/>
            <a:ext cx="3598052" cy="32581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8D158-80CE-4259-AE40-6EC8A072E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022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EC8E4-E66E-43DD-B7F9-77510035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7600" y="2921000"/>
            <a:ext cx="4749800" cy="527050"/>
          </a:xfrm>
          <a:prstGeom prst="rect">
            <a:avLst/>
          </a:prstGeom>
        </p:spPr>
        <p:txBody>
          <a:bodyPr anchor="b"/>
          <a:lstStyle>
            <a:lvl1pPr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DA549A2-F99E-46CF-BFF2-0F2D5834E10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492125"/>
            <a:ext cx="4114800" cy="5372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8E76B184-0041-41D4-948C-64DE4AB097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97600" y="3429000"/>
            <a:ext cx="4749800" cy="212997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cap="none" spc="50" baseline="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B09CA-52A5-4AB5-AF1F-8A2194181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5B9A3-008F-4631-AAAD-66E8363F3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47ADF-979E-4B05-BD10-4C2F27964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361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38C8EB8A-A968-4E47-AE69-9A01E7717EB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8402" y="598401"/>
            <a:ext cx="9645056" cy="56611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A198BF-0DCC-40E9-B9E5-892F3CCF54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9978" y="3443968"/>
            <a:ext cx="6022021" cy="882499"/>
          </a:xfrm>
          <a:prstGeom prst="rect">
            <a:avLst/>
          </a:prstGeom>
          <a:solidFill>
            <a:schemeClr val="accent4">
              <a:alpha val="80000"/>
            </a:schemeClr>
          </a:solidFill>
        </p:spPr>
        <p:txBody>
          <a:bodyPr lIns="1371600" tIns="457200" anchor="ctr" anchorCtr="0"/>
          <a:lstStyle>
            <a:lvl1pPr>
              <a:defRPr sz="3200" cap="all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AD04F8B-0B18-4B5F-B3A8-8EEDC439F5F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69979" y="4326467"/>
            <a:ext cx="6022021" cy="830414"/>
          </a:xfrm>
          <a:prstGeom prst="rect">
            <a:avLst/>
          </a:prstGeom>
          <a:solidFill>
            <a:schemeClr val="accent4">
              <a:alpha val="80000"/>
            </a:schemeClr>
          </a:solidFill>
        </p:spPr>
        <p:txBody>
          <a:bodyPr lIns="1371600" bIns="365760" anchor="ctr"/>
          <a:lstStyle>
            <a:lvl1pPr marL="0" indent="0" algn="l">
              <a:buNone/>
              <a:defRPr sz="2000" i="0" cap="none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593073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rterly Perform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EE33C-7BB8-4644-AC43-EAFCF071A5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663" y="498928"/>
            <a:ext cx="9972675" cy="567873"/>
          </a:xfrm>
          <a:prstGeom prst="rect">
            <a:avLst/>
          </a:prstGeom>
        </p:spPr>
        <p:txBody>
          <a:bodyPr/>
          <a:lstStyle>
            <a:lvl1pPr algn="ct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6A6D30-3C9B-4105-8529-1FC3C4799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6CE03B-D3BE-49C6-B2A4-0E17803F1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EB961D-2B84-4E52-A71A-1C55CFFD8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271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eas of Grow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AA794-F088-4753-95A0-021064EE61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4166"/>
            <a:ext cx="10515600" cy="567873"/>
          </a:xfrm>
          <a:prstGeom prst="rect">
            <a:avLst/>
          </a:prstGeom>
        </p:spPr>
        <p:txBody>
          <a:bodyPr/>
          <a:lstStyle>
            <a:lvl1pPr algn="ct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C3E83D-2F76-4F03-9EF6-81DED4065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D99F77-FE1A-4CD5-8B1C-50D8981A1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4CA1C4-7C3D-4FAE-B5FC-D235F6D9E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488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8E96375-73CE-4ED7-90B6-293AB27ED0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4E8AED7C-EFC3-4427-AD37-E7AA4AF0CF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1181910"/>
            <a:ext cx="12192000" cy="3352227"/>
          </a:xfrm>
          <a:custGeom>
            <a:avLst/>
            <a:gdLst>
              <a:gd name="connsiteX0" fmla="*/ 11721830 w 12192000"/>
              <a:gd name="connsiteY0" fmla="*/ 0 h 3352227"/>
              <a:gd name="connsiteX1" fmla="*/ 12192000 w 12192000"/>
              <a:gd name="connsiteY1" fmla="*/ 0 h 3352227"/>
              <a:gd name="connsiteX2" fmla="*/ 12192000 w 12192000"/>
              <a:gd name="connsiteY2" fmla="*/ 3352227 h 3352227"/>
              <a:gd name="connsiteX3" fmla="*/ 11721830 w 12192000"/>
              <a:gd name="connsiteY3" fmla="*/ 3352227 h 3352227"/>
              <a:gd name="connsiteX4" fmla="*/ 0 w 12192000"/>
              <a:gd name="connsiteY4" fmla="*/ 0 h 3352227"/>
              <a:gd name="connsiteX5" fmla="*/ 5525311 w 12192000"/>
              <a:gd name="connsiteY5" fmla="*/ 0 h 3352227"/>
              <a:gd name="connsiteX6" fmla="*/ 5525311 w 12192000"/>
              <a:gd name="connsiteY6" fmla="*/ 3352227 h 3352227"/>
              <a:gd name="connsiteX7" fmla="*/ 0 w 12192000"/>
              <a:gd name="connsiteY7" fmla="*/ 3352227 h 3352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352227">
                <a:moveTo>
                  <a:pt x="11721830" y="0"/>
                </a:moveTo>
                <a:lnTo>
                  <a:pt x="12192000" y="0"/>
                </a:lnTo>
                <a:lnTo>
                  <a:pt x="12192000" y="3352227"/>
                </a:lnTo>
                <a:lnTo>
                  <a:pt x="11721830" y="3352227"/>
                </a:lnTo>
                <a:close/>
                <a:moveTo>
                  <a:pt x="0" y="0"/>
                </a:moveTo>
                <a:lnTo>
                  <a:pt x="5525311" y="0"/>
                </a:lnTo>
                <a:lnTo>
                  <a:pt x="5525311" y="3352227"/>
                </a:lnTo>
                <a:lnTo>
                  <a:pt x="0" y="3352227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</p:spPr>
        <p:txBody>
          <a:bodyPr lIns="960120" rIns="7315200" anchor="b"/>
          <a:lstStyle>
            <a:lvl1pPr>
              <a:defRPr lang="en-US" sz="3200" cap="all" spc="200" baseline="0" dirty="0"/>
            </a:lvl1pPr>
          </a:lstStyle>
          <a:p>
            <a:pPr marL="0" lvl="0"/>
            <a:r>
              <a:rPr lang="en-US" dirty="0"/>
              <a:t>Click to add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2FF0B66-A4D6-423A-AC8B-48E8CD7DF8B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" y="4534137"/>
            <a:ext cx="12192000" cy="1141953"/>
          </a:xfrm>
          <a:custGeom>
            <a:avLst/>
            <a:gdLst>
              <a:gd name="connsiteX0" fmla="*/ 11721830 w 12192000"/>
              <a:gd name="connsiteY0" fmla="*/ 1 h 1141953"/>
              <a:gd name="connsiteX1" fmla="*/ 12192000 w 12192000"/>
              <a:gd name="connsiteY1" fmla="*/ 1 h 1141953"/>
              <a:gd name="connsiteX2" fmla="*/ 12192000 w 12192000"/>
              <a:gd name="connsiteY2" fmla="*/ 1141953 h 1141953"/>
              <a:gd name="connsiteX3" fmla="*/ 11721830 w 12192000"/>
              <a:gd name="connsiteY3" fmla="*/ 1141953 h 1141953"/>
              <a:gd name="connsiteX4" fmla="*/ 0 w 12192000"/>
              <a:gd name="connsiteY4" fmla="*/ 0 h 1141953"/>
              <a:gd name="connsiteX5" fmla="*/ 5525311 w 12192000"/>
              <a:gd name="connsiteY5" fmla="*/ 0 h 1141953"/>
              <a:gd name="connsiteX6" fmla="*/ 5525311 w 12192000"/>
              <a:gd name="connsiteY6" fmla="*/ 1141952 h 1141953"/>
              <a:gd name="connsiteX7" fmla="*/ 0 w 12192000"/>
              <a:gd name="connsiteY7" fmla="*/ 1141952 h 114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1141953">
                <a:moveTo>
                  <a:pt x="11721830" y="1"/>
                </a:moveTo>
                <a:lnTo>
                  <a:pt x="12192000" y="1"/>
                </a:lnTo>
                <a:lnTo>
                  <a:pt x="12192000" y="1141953"/>
                </a:lnTo>
                <a:lnTo>
                  <a:pt x="11721830" y="1141953"/>
                </a:lnTo>
                <a:close/>
                <a:moveTo>
                  <a:pt x="0" y="0"/>
                </a:moveTo>
                <a:lnTo>
                  <a:pt x="5525311" y="0"/>
                </a:lnTo>
                <a:lnTo>
                  <a:pt x="5525311" y="1141952"/>
                </a:lnTo>
                <a:lnTo>
                  <a:pt x="0" y="1141952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</p:spPr>
        <p:txBody>
          <a:bodyPr lIns="960120" tIns="137160" rIns="6400800" anchor="t"/>
          <a:lstStyle>
            <a:lvl1pPr marL="0" indent="0">
              <a:buNone/>
              <a:defRPr lang="en-US" sz="2000" b="0" i="0" spc="200" baseline="0" dirty="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marL="228600" lvl="0" indent="-228600"/>
            <a:r>
              <a:rPr lang="en-US" dirty="0"/>
              <a:t>Click to add name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52883E-0EA3-4DCA-BB78-AD84BBE53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1860F9-7B15-486D-B68B-1D5E02F61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0B89DE-8ADC-4391-8EAF-C713EA699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F91729D4-A164-47A3-830D-E792BCE699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063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5886F38-E337-4504-BF25-D65176023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274260"/>
            <a:ext cx="12192000" cy="2583739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93D2BF-453A-45BE-9E29-EC3F8D9F5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9846" y="1487527"/>
            <a:ext cx="2581554" cy="1325563"/>
          </a:xfrm>
          <a:prstGeom prst="rect">
            <a:avLst/>
          </a:prstGeom>
        </p:spPr>
        <p:txBody>
          <a:bodyPr anchor="b"/>
          <a:lstStyle>
            <a:lvl1pPr algn="ct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1" name="Picture Placeholder 9">
            <a:extLst>
              <a:ext uri="{FF2B5EF4-FFF2-40B4-BE49-F238E27FC236}">
                <a16:creationId xmlns:a16="http://schemas.microsoft.com/office/drawing/2014/main" id="{C47B8159-559E-42C4-AA5B-7642DE42745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793630" y="677419"/>
            <a:ext cx="2357652" cy="1622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2" name="Text Placeholder 17">
            <a:extLst>
              <a:ext uri="{FF2B5EF4-FFF2-40B4-BE49-F238E27FC236}">
                <a16:creationId xmlns:a16="http://schemas.microsoft.com/office/drawing/2014/main" id="{9E9FA76D-767D-4F48-9238-F384F4D416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3628" y="2299842"/>
            <a:ext cx="2357652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53" name="Text Placeholder 17">
            <a:extLst>
              <a:ext uri="{FF2B5EF4-FFF2-40B4-BE49-F238E27FC236}">
                <a16:creationId xmlns:a16="http://schemas.microsoft.com/office/drawing/2014/main" id="{40F2B787-B1D2-493C-ABA2-D6E69C4800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93628" y="2774990"/>
            <a:ext cx="2357652" cy="4751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 cap="none" spc="200" baseline="0"/>
            </a:lvl1pPr>
          </a:lstStyle>
          <a:p>
            <a:pPr lvl="0"/>
            <a:r>
              <a:rPr lang="en-US" dirty="0"/>
              <a:t>Click to title</a:t>
            </a:r>
          </a:p>
        </p:txBody>
      </p:sp>
      <p:sp>
        <p:nvSpPr>
          <p:cNvPr id="54" name="Picture Placeholder 9">
            <a:extLst>
              <a:ext uri="{FF2B5EF4-FFF2-40B4-BE49-F238E27FC236}">
                <a16:creationId xmlns:a16="http://schemas.microsoft.com/office/drawing/2014/main" id="{7FCC4980-412C-49F7-BF30-8693DD9EAC0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431774" y="677419"/>
            <a:ext cx="2357652" cy="1622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B9BD60DD-95CB-47D1-9C2F-5ACD3882066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31772" y="2299842"/>
            <a:ext cx="2357652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56" name="Text Placeholder 17">
            <a:extLst>
              <a:ext uri="{FF2B5EF4-FFF2-40B4-BE49-F238E27FC236}">
                <a16:creationId xmlns:a16="http://schemas.microsoft.com/office/drawing/2014/main" id="{19FF93B2-766D-4558-94BE-49F215C0FF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31772" y="2774990"/>
            <a:ext cx="2357652" cy="4751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 cap="none" spc="200" baseline="0"/>
            </a:lvl1pPr>
          </a:lstStyle>
          <a:p>
            <a:pPr lvl="0"/>
            <a:r>
              <a:rPr lang="en-US" dirty="0"/>
              <a:t>Click to title</a:t>
            </a:r>
          </a:p>
        </p:txBody>
      </p:sp>
      <p:sp>
        <p:nvSpPr>
          <p:cNvPr id="57" name="Picture Placeholder 9">
            <a:extLst>
              <a:ext uri="{FF2B5EF4-FFF2-40B4-BE49-F238E27FC236}">
                <a16:creationId xmlns:a16="http://schemas.microsoft.com/office/drawing/2014/main" id="{F16F9FCC-4EE2-4D18-8257-694E9C80F54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4793630" y="3250138"/>
            <a:ext cx="2357652" cy="1622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8" name="Text Placeholder 17">
            <a:extLst>
              <a:ext uri="{FF2B5EF4-FFF2-40B4-BE49-F238E27FC236}">
                <a16:creationId xmlns:a16="http://schemas.microsoft.com/office/drawing/2014/main" id="{F434B9BC-2EC7-4433-BAA8-039EB5BED5C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93628" y="4872561"/>
            <a:ext cx="2357652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59" name="Text Placeholder 17">
            <a:extLst>
              <a:ext uri="{FF2B5EF4-FFF2-40B4-BE49-F238E27FC236}">
                <a16:creationId xmlns:a16="http://schemas.microsoft.com/office/drawing/2014/main" id="{6F08FB05-53FB-4C19-A35C-592C4DFDFF4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793628" y="5347709"/>
            <a:ext cx="2357652" cy="47514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cap="none" spc="200" baseline="0"/>
            </a:lvl1pPr>
          </a:lstStyle>
          <a:p>
            <a:pPr lvl="0"/>
            <a:r>
              <a:rPr lang="en-US" dirty="0"/>
              <a:t>Click to title</a:t>
            </a:r>
          </a:p>
        </p:txBody>
      </p:sp>
      <p:sp>
        <p:nvSpPr>
          <p:cNvPr id="60" name="Picture Placeholder 9">
            <a:extLst>
              <a:ext uri="{FF2B5EF4-FFF2-40B4-BE49-F238E27FC236}">
                <a16:creationId xmlns:a16="http://schemas.microsoft.com/office/drawing/2014/main" id="{9589D7D2-07DF-415C-A139-E911869A1BCC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7431774" y="3250138"/>
            <a:ext cx="2357652" cy="1622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1" name="Text Placeholder 17">
            <a:extLst>
              <a:ext uri="{FF2B5EF4-FFF2-40B4-BE49-F238E27FC236}">
                <a16:creationId xmlns:a16="http://schemas.microsoft.com/office/drawing/2014/main" id="{E622F2E3-2C07-4ABC-A803-40361BBB738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431772" y="4872561"/>
            <a:ext cx="2357652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62" name="Text Placeholder 17">
            <a:extLst>
              <a:ext uri="{FF2B5EF4-FFF2-40B4-BE49-F238E27FC236}">
                <a16:creationId xmlns:a16="http://schemas.microsoft.com/office/drawing/2014/main" id="{B505FD93-2404-46B6-9EE0-9CABFC5233E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431772" y="5347709"/>
            <a:ext cx="2357652" cy="4751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 cap="none" spc="200" baseline="0"/>
            </a:lvl1pPr>
          </a:lstStyle>
          <a:p>
            <a:pPr lvl="0"/>
            <a:r>
              <a:rPr lang="en-US" dirty="0"/>
              <a:t>Click to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91FF20-37AD-4448-896C-C37172D16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6AF771-F500-4564-96BB-2AC1F13F9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54F218-0E34-408C-AB25-76184E9AC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753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5886F38-E337-4504-BF25-D65176023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274260"/>
            <a:ext cx="12192000" cy="2583739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0116A5-69B8-43BF-B141-AC2A4B6CEB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217" y="1207697"/>
            <a:ext cx="2970156" cy="1622912"/>
          </a:xfrm>
          <a:prstGeom prst="rect">
            <a:avLst/>
          </a:prstGeom>
        </p:spPr>
        <p:txBody>
          <a:bodyPr anchor="b"/>
          <a:lstStyle>
            <a:lvl1pPr algn="ct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D283EBF-8FBA-4A7A-9DCE-23E0BF7F6A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780553" y="1153717"/>
            <a:ext cx="1412050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8D76D02-A6E3-446F-B85B-CAD9ED0641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51733" y="2299842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0954B1A-CAD7-4645-A1B3-1A5EFD54C97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51733" y="2774991"/>
            <a:ext cx="2069690" cy="6721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D517EAC0-89E0-4247-B048-92F65C868A7E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5891925" y="1153717"/>
            <a:ext cx="1412050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7F5710E0-5399-4C8A-9D92-390195CB6F2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63105" y="2299842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19883F1-27DD-46A1-AD71-3AE14256007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563105" y="2774991"/>
            <a:ext cx="2069690" cy="6721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9" name="Picture Placeholder 9">
            <a:extLst>
              <a:ext uri="{FF2B5EF4-FFF2-40B4-BE49-F238E27FC236}">
                <a16:creationId xmlns:a16="http://schemas.microsoft.com/office/drawing/2014/main" id="{7847BEB8-AC95-445E-AFB4-34B7658BB992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8003297" y="1153717"/>
            <a:ext cx="1412049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82B5CAB5-1932-4DC0-BBBD-8ABA7C5D5DE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74476" y="2299842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E248F87C-2911-41CB-A4BD-6ECD4E13B8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674476" y="2774991"/>
            <a:ext cx="2069690" cy="6721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7" name="Picture Placeholder 9">
            <a:extLst>
              <a:ext uri="{FF2B5EF4-FFF2-40B4-BE49-F238E27FC236}">
                <a16:creationId xmlns:a16="http://schemas.microsoft.com/office/drawing/2014/main" id="{7B6B3681-1E21-44DA-AADA-F5E638A87423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10114667" y="1153717"/>
            <a:ext cx="1412049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2D88AD4B-15C6-42C2-B9A5-BD645DA67D7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785846" y="2299842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D79E337C-DD94-4BC6-9F28-69AC04CD2B3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785846" y="2774991"/>
            <a:ext cx="2069690" cy="6721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B50A84FF-F66B-4AB8-837C-E3025F19E9C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780553" y="3614936"/>
            <a:ext cx="1412050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540D9937-87C5-40B3-86E6-F1CBFCA40CA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51733" y="4767397"/>
            <a:ext cx="2069691" cy="47640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C81570DE-3568-4F16-9DF8-269B29DDE60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51733" y="5242840"/>
            <a:ext cx="2069691" cy="69719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1" name="Picture Placeholder 9">
            <a:extLst>
              <a:ext uri="{FF2B5EF4-FFF2-40B4-BE49-F238E27FC236}">
                <a16:creationId xmlns:a16="http://schemas.microsoft.com/office/drawing/2014/main" id="{41C26642-ECFF-4F11-B242-BBBA5D672DA0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5891925" y="3614936"/>
            <a:ext cx="1412050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5E4E35F3-EC7A-489D-985F-0CA9F0402B0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63105" y="4768651"/>
            <a:ext cx="2069691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55AFBE6C-8E28-48EC-8798-5E463B8E47E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563105" y="5243800"/>
            <a:ext cx="2069691" cy="69536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BCC40003-8966-4A03-9C79-EB95966FFE0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003297" y="3614936"/>
            <a:ext cx="1412049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023FE51B-CC62-42E7-BCF7-123DB0B9244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74476" y="4768651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3CA6C07A-2E37-4897-AF99-5152B241E38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674476" y="5243800"/>
            <a:ext cx="2069690" cy="69536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026B0125-C5D1-4397-BA37-9D1FCB7DA71E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10114667" y="3614936"/>
            <a:ext cx="1412049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A57BE95A-45E1-4F78-9162-0D9005657D7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785846" y="4768651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EF2F2B86-E2A2-406A-9EED-2FBD6601798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785846" y="5243800"/>
            <a:ext cx="2069690" cy="69536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91FF20-37AD-4448-896C-C37172D16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6AF771-F500-4564-96BB-2AC1F13F9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54F218-0E34-408C-AB25-76184E9AC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729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B4E19-B10C-43FA-AB4B-5D0396BD64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1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C552B-0CAD-4920-B258-233A9F86D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1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83FFB-15A3-4B11-A130-4565577A3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1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729D4-A164-47A3-830D-E792BCE699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109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2" r:id="rId7"/>
    <p:sldLayoutId id="2147483663" r:id="rId8"/>
    <p:sldLayoutId id="2147483656" r:id="rId9"/>
    <p:sldLayoutId id="2147483657" r:id="rId10"/>
    <p:sldLayoutId id="2147483664" r:id="rId11"/>
    <p:sldLayoutId id="2147483658" r:id="rId12"/>
    <p:sldLayoutId id="2147483659" r:id="rId13"/>
    <p:sldLayoutId id="2147483660" r:id="rId14"/>
    <p:sldLayoutId id="2147483661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package" Target="../embeddings/Microsoft_Excel_Worksheet1.xlsx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D64C50-A740-468A-8AB6-F949358D8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69" y="2683895"/>
            <a:ext cx="5278514" cy="2862225"/>
          </a:xfrm>
        </p:spPr>
        <p:txBody>
          <a:bodyPr/>
          <a:lstStyle/>
          <a:p>
            <a:pPr algn="ctr"/>
            <a:r>
              <a:rPr lang="en-US" dirty="0"/>
              <a:t>Budget workshop 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F94A06-38B8-4C8F-ABF0-FB763704D0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943" y="5546120"/>
            <a:ext cx="5278514" cy="618142"/>
          </a:xfrm>
        </p:spPr>
        <p:txBody>
          <a:bodyPr/>
          <a:lstStyle/>
          <a:p>
            <a:pPr algn="ctr"/>
            <a:r>
              <a:rPr lang="en-US" dirty="0"/>
              <a:t>Fiscal Year 2023 – 2024</a:t>
            </a:r>
          </a:p>
        </p:txBody>
      </p:sp>
      <p:pic>
        <p:nvPicPr>
          <p:cNvPr id="7" name="Picture Placeholder 6" descr="A picture containing sandy, distance">
            <a:extLst>
              <a:ext uri="{FF2B5EF4-FFF2-40B4-BE49-F238E27FC236}">
                <a16:creationId xmlns:a16="http://schemas.microsoft.com/office/drawing/2014/main" id="{5A492D51-4DBA-40BC-82AA-A33BD0D3F74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43875" y="947737"/>
            <a:ext cx="4048124" cy="4962525"/>
          </a:xfr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106CDEB7-77E8-4351-9B76-07896E731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96075" y="0"/>
            <a:ext cx="2895600" cy="68580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1802D660-8843-3D38-C2F6-CEC34EEBD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40717"/>
            <a:ext cx="6524401" cy="21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569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Close up of sand">
            <a:extLst>
              <a:ext uri="{FF2B5EF4-FFF2-40B4-BE49-F238E27FC236}">
                <a16:creationId xmlns:a16="http://schemas.microsoft.com/office/drawing/2014/main" id="{B2BE730E-3A48-4CBD-8E48-B35F154D835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985311D1-54C5-4629-99A1-D0E53D8E6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194267"/>
            <a:ext cx="12192000" cy="3352227"/>
          </a:xfrm>
        </p:spPr>
        <p:txBody>
          <a:bodyPr/>
          <a:lstStyle/>
          <a:p>
            <a:r>
              <a:rPr lang="en-US" dirty="0"/>
              <a:t>Shoreline protection fund summary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559C8C-0410-06E1-C3C1-FBD8EF95D0F5}"/>
              </a:ext>
            </a:extLst>
          </p:cNvPr>
          <p:cNvSpPr txBox="1"/>
          <p:nvPr/>
        </p:nvSpPr>
        <p:spPr>
          <a:xfrm>
            <a:off x="800101" y="3429000"/>
            <a:ext cx="33464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Assuming current tax rate of $0.43 per hundred dollar valuation, with $0.10 assigned to the Shoreline Protection Fund.</a:t>
            </a:r>
          </a:p>
        </p:txBody>
      </p:sp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id="{CC8D8A97-739B-17B0-CAC4-41D5F441DE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3249788"/>
              </p:ext>
            </p:extLst>
          </p:nvPr>
        </p:nvGraphicFramePr>
        <p:xfrm>
          <a:off x="5219740" y="1610791"/>
          <a:ext cx="6286460" cy="1678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821">
                  <a:extLst>
                    <a:ext uri="{9D8B030D-6E8A-4147-A177-3AD203B41FA5}">
                      <a16:colId xmlns:a16="http://schemas.microsoft.com/office/drawing/2014/main" val="2330581916"/>
                    </a:ext>
                  </a:extLst>
                </a:gridCol>
                <a:gridCol w="1528464">
                  <a:extLst>
                    <a:ext uri="{9D8B030D-6E8A-4147-A177-3AD203B41FA5}">
                      <a16:colId xmlns:a16="http://schemas.microsoft.com/office/drawing/2014/main" val="184405299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862273365"/>
                    </a:ext>
                  </a:extLst>
                </a:gridCol>
                <a:gridCol w="1039522">
                  <a:extLst>
                    <a:ext uri="{9D8B030D-6E8A-4147-A177-3AD203B41FA5}">
                      <a16:colId xmlns:a16="http://schemas.microsoft.com/office/drawing/2014/main" val="2047641688"/>
                    </a:ext>
                  </a:extLst>
                </a:gridCol>
                <a:gridCol w="1156274">
                  <a:extLst>
                    <a:ext uri="{9D8B030D-6E8A-4147-A177-3AD203B41FA5}">
                      <a16:colId xmlns:a16="http://schemas.microsoft.com/office/drawing/2014/main" val="3763878273"/>
                    </a:ext>
                  </a:extLst>
                </a:gridCol>
                <a:gridCol w="1033179">
                  <a:extLst>
                    <a:ext uri="{9D8B030D-6E8A-4147-A177-3AD203B41FA5}">
                      <a16:colId xmlns:a16="http://schemas.microsoft.com/office/drawing/2014/main" val="1539763314"/>
                    </a:ext>
                  </a:extLst>
                </a:gridCol>
              </a:tblGrid>
              <a:tr h="441793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Expenditures: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05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Adopted 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105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07/01/2022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Proposed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Difference from Current Year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23041327"/>
                  </a:ext>
                </a:extLst>
              </a:tr>
              <a:tr h="2445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720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Beach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$         2,980,484.00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$ 3,178,204.00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6.63%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21395700"/>
                  </a:ext>
                </a:extLst>
              </a:tr>
              <a:tr h="2683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999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Future Projects Fund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$         1,168,779.00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$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-100.00%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22606195"/>
                  </a:ext>
                </a:extLst>
              </a:tr>
              <a:tr h="253869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DIFFERENCE: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52557365"/>
                  </a:ext>
                </a:extLst>
              </a:tr>
              <a:tr h="244563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$         4,149,263.00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$     3,178,204.00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-23.40%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$(1,043,919.00)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29096212"/>
                  </a:ext>
                </a:extLst>
              </a:tr>
              <a:tr h="22484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Revenues: </a:t>
                      </a: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$        4,149,263.00  </a:t>
                      </a: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$    4,222,123.00 </a:t>
                      </a: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1.76%</a:t>
                      </a: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5811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8909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36">
            <a:extLst>
              <a:ext uri="{FF2B5EF4-FFF2-40B4-BE49-F238E27FC236}">
                <a16:creationId xmlns:a16="http://schemas.microsoft.com/office/drawing/2014/main" id="{DD48C8EC-56C5-4A2A-BB21-811BC5100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29000"/>
            <a:ext cx="3097320" cy="978408"/>
          </a:xfrm>
        </p:spPr>
        <p:txBody>
          <a:bodyPr/>
          <a:lstStyle/>
          <a:p>
            <a:r>
              <a:rPr lang="en-US" sz="4000" dirty="0"/>
              <a:t>Budget calendar</a:t>
            </a:r>
          </a:p>
        </p:txBody>
      </p:sp>
      <p:pic>
        <p:nvPicPr>
          <p:cNvPr id="17" name="Picture Placeholder 16" descr="A picture containing plant, grass, outdoor, sea, beach">
            <a:extLst>
              <a:ext uri="{FF2B5EF4-FFF2-40B4-BE49-F238E27FC236}">
                <a16:creationId xmlns:a16="http://schemas.microsoft.com/office/drawing/2014/main" id="{C22AFC99-B8B0-4D49-8242-D5D9E488CA0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2051050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6E72FF0-3C0E-499A-8DA6-324675513B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26273" y="2672098"/>
            <a:ext cx="4749800" cy="2492211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Budget Workshops</a:t>
            </a:r>
          </a:p>
          <a:p>
            <a:r>
              <a:rPr lang="en-US" b="1" dirty="0">
                <a:solidFill>
                  <a:schemeClr val="tx2"/>
                </a:solidFill>
              </a:rPr>
              <a:t>	</a:t>
            </a:r>
            <a:r>
              <a:rPr lang="en-US" dirty="0">
                <a:solidFill>
                  <a:schemeClr val="tx2"/>
                </a:solidFill>
              </a:rPr>
              <a:t>Workshop 2, Part 2: April 20, 2023</a:t>
            </a:r>
          </a:p>
          <a:p>
            <a:r>
              <a:rPr lang="en-US" dirty="0">
                <a:solidFill>
                  <a:schemeClr val="tx2"/>
                </a:solidFill>
              </a:rPr>
              <a:t>	Workshop 3: May 10, 2023</a:t>
            </a:r>
          </a:p>
          <a:p>
            <a:r>
              <a:rPr lang="en-US" b="1" dirty="0">
                <a:solidFill>
                  <a:schemeClr val="tx2"/>
                </a:solidFill>
              </a:rPr>
              <a:t>Public Hearing on Budget</a:t>
            </a:r>
          </a:p>
          <a:p>
            <a:r>
              <a:rPr lang="en-US" b="1" dirty="0">
                <a:solidFill>
                  <a:schemeClr val="tx2"/>
                </a:solidFill>
              </a:rPr>
              <a:t>	</a:t>
            </a:r>
            <a:r>
              <a:rPr lang="en-US" dirty="0">
                <a:solidFill>
                  <a:schemeClr val="tx2"/>
                </a:solidFill>
              </a:rPr>
              <a:t>May 10, 2023</a:t>
            </a:r>
            <a:endParaRPr lang="en-US" b="1" dirty="0">
              <a:solidFill>
                <a:schemeClr val="tx2"/>
              </a:solidFill>
            </a:endParaRPr>
          </a:p>
          <a:p>
            <a:r>
              <a:rPr lang="en-US" b="1" dirty="0">
                <a:solidFill>
                  <a:schemeClr val="tx2"/>
                </a:solidFill>
              </a:rPr>
              <a:t>Budget / Ordinance Adoption</a:t>
            </a:r>
          </a:p>
          <a:p>
            <a:pPr algn="just"/>
            <a:r>
              <a:rPr lang="en-US" dirty="0">
                <a:solidFill>
                  <a:schemeClr val="tx2"/>
                </a:solidFill>
              </a:rPr>
              <a:t>	June 7, 2023</a:t>
            </a:r>
          </a:p>
        </p:txBody>
      </p:sp>
      <p:pic>
        <p:nvPicPr>
          <p:cNvPr id="21" name="Picture Placeholder 20" descr="Close up of grass">
            <a:extLst>
              <a:ext uri="{FF2B5EF4-FFF2-40B4-BE49-F238E27FC236}">
                <a16:creationId xmlns:a16="http://schemas.microsoft.com/office/drawing/2014/main" id="{B6A72E84-A1D7-4314-81A0-543131AE3C0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788025"/>
            <a:ext cx="12192000" cy="1069975"/>
          </a:xfrm>
        </p:spPr>
      </p:pic>
    </p:spTree>
    <p:extLst>
      <p:ext uri="{BB962C8B-B14F-4D97-AF65-F5344CB8AC3E}">
        <p14:creationId xmlns:p14="http://schemas.microsoft.com/office/powerpoint/2010/main" val="1321790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1F92B90-FD10-47FA-922C-60FD7F0ED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2999315"/>
            <a:ext cx="4045527" cy="1590790"/>
          </a:xfrm>
        </p:spPr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  <p:pic>
        <p:nvPicPr>
          <p:cNvPr id="13" name="Picture Placeholder 12" descr="Sand, sea, beach, grass">
            <a:extLst>
              <a:ext uri="{FF2B5EF4-FFF2-40B4-BE49-F238E27FC236}">
                <a16:creationId xmlns:a16="http://schemas.microsoft.com/office/drawing/2014/main" id="{681D276C-2EB5-4A5D-AD46-BA67480003A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51274"/>
            <a:ext cx="2743201" cy="4747564"/>
          </a:xfrm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0F421526-1878-CF80-05C3-B02E06231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522" y="1159162"/>
            <a:ext cx="6538956" cy="2174203"/>
          </a:xfrm>
          <a:prstGeom prst="rect">
            <a:avLst/>
          </a:prstGeom>
        </p:spPr>
      </p:pic>
      <p:pic>
        <p:nvPicPr>
          <p:cNvPr id="15" name="Picture Placeholder 14" descr="Houses by the beach">
            <a:extLst>
              <a:ext uri="{FF2B5EF4-FFF2-40B4-BE49-F238E27FC236}">
                <a16:creationId xmlns:a16="http://schemas.microsoft.com/office/drawing/2014/main" id="{EDC61EE9-9548-4422-9A3B-8519063F019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/>
          <a:srcRect l="59118"/>
          <a:stretch/>
        </p:blipFill>
        <p:spPr>
          <a:xfrm>
            <a:off x="9330840" y="951274"/>
            <a:ext cx="2861159" cy="4747564"/>
          </a:xfrm>
        </p:spPr>
      </p:pic>
    </p:spTree>
    <p:extLst>
      <p:ext uri="{BB962C8B-B14F-4D97-AF65-F5344CB8AC3E}">
        <p14:creationId xmlns:p14="http://schemas.microsoft.com/office/powerpoint/2010/main" val="2134003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F3F083B8-4B95-4C15-B710-4BC526A2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4190" y="504660"/>
            <a:ext cx="4694420" cy="1446688"/>
          </a:xfrm>
        </p:spPr>
        <p:txBody>
          <a:bodyPr/>
          <a:lstStyle/>
          <a:p>
            <a:r>
              <a:rPr lang="en-US" sz="4000" dirty="0">
                <a:solidFill>
                  <a:schemeClr val="tx2"/>
                </a:solidFill>
              </a:rPr>
              <a:t>Noteworthy changes</a:t>
            </a:r>
          </a:p>
        </p:txBody>
      </p:sp>
      <p:pic>
        <p:nvPicPr>
          <p:cNvPr id="37" name="Picture Placeholder 36" descr="A picture containing outdoor, tall, plant, grass, beach">
            <a:extLst>
              <a:ext uri="{FF2B5EF4-FFF2-40B4-BE49-F238E27FC236}">
                <a16:creationId xmlns:a16="http://schemas.microsoft.com/office/drawing/2014/main" id="{1573DF6C-A3E4-4821-B550-4A14F71D3AA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0611" y="0"/>
            <a:ext cx="3598052" cy="3258105"/>
          </a:xfrm>
        </p:spPr>
      </p:pic>
      <p:pic>
        <p:nvPicPr>
          <p:cNvPr id="31" name="Picture Placeholder 30" descr="Angled view of the shore and the sea">
            <a:extLst>
              <a:ext uri="{FF2B5EF4-FFF2-40B4-BE49-F238E27FC236}">
                <a16:creationId xmlns:a16="http://schemas.microsoft.com/office/drawing/2014/main" id="{8B396EA2-87A9-49C1-BCCC-F8C1867D92A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8040611" y="3599896"/>
            <a:ext cx="3598052" cy="3258105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8EB182-528D-5889-883F-139AECA6A0A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7563" y="2287922"/>
            <a:ext cx="6233020" cy="315653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Updated Salary figures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Estimated 5% increase in insurance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Increased Health Reimbursement Account (HRA)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Added 2 floating holidays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Short Term Disability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7AA073-99B1-5250-526F-43674E291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64887" y="3034146"/>
            <a:ext cx="2349500" cy="99377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042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2E295-00C8-53DB-F4B4-CB1659F52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2966" y="1029629"/>
            <a:ext cx="5922169" cy="1147762"/>
          </a:xfrm>
        </p:spPr>
        <p:txBody>
          <a:bodyPr anchor="b">
            <a:norm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American rescue plan</a:t>
            </a:r>
          </a:p>
        </p:txBody>
      </p:sp>
      <p:pic>
        <p:nvPicPr>
          <p:cNvPr id="10" name="Picture Placeholder 9" descr="Plant in the beach">
            <a:extLst>
              <a:ext uri="{FF2B5EF4-FFF2-40B4-BE49-F238E27FC236}">
                <a16:creationId xmlns:a16="http://schemas.microsoft.com/office/drawing/2014/main" id="{7E248EE6-CE3C-F47B-DE4F-F58E1BFB214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3318" t="-1" r="36628" b="2"/>
          <a:stretch/>
        </p:blipFill>
        <p:spPr>
          <a:xfrm>
            <a:off x="838200" y="498475"/>
            <a:ext cx="4152900" cy="5372100"/>
          </a:xfrm>
          <a:prstGeom prst="rect">
            <a:avLst/>
          </a:prstGeom>
          <a:noFill/>
        </p:spPr>
      </p:pic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C39520C7-7863-EAAB-6659-588F919D1DE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45628" y="2401265"/>
            <a:ext cx="6196844" cy="251756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Signed into law in March 2021 and provided funding to all states, counties and municipalities across the country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NTB received $236,792.20 in two tranches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Expended $36,408.78 for board room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/>
                </a:solidFill>
              </a:rPr>
              <a:t>$200,383.42 remaining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Must be obligated by 12/31/2024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Must be spent by 12/31/2026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May NOT be spent on borrowing costs or debt service payments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Staff recommendation for use</a:t>
            </a:r>
          </a:p>
        </p:txBody>
      </p:sp>
    </p:spTree>
    <p:extLst>
      <p:ext uri="{BB962C8B-B14F-4D97-AF65-F5344CB8AC3E}">
        <p14:creationId xmlns:p14="http://schemas.microsoft.com/office/powerpoint/2010/main" val="3247813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Close up of sand">
            <a:extLst>
              <a:ext uri="{FF2B5EF4-FFF2-40B4-BE49-F238E27FC236}">
                <a16:creationId xmlns:a16="http://schemas.microsoft.com/office/drawing/2014/main" id="{B2BE730E-3A48-4CBD-8E48-B35F154D835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985311D1-54C5-4629-99A1-D0E53D8E6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525"/>
            <a:ext cx="12192000" cy="3352227"/>
          </a:xfrm>
        </p:spPr>
        <p:txBody>
          <a:bodyPr/>
          <a:lstStyle/>
          <a:p>
            <a:r>
              <a:rPr lang="en-US" dirty="0"/>
              <a:t>General fund summary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E49766-851F-4808-BD95-B55C6D131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91729D4-A164-47A3-830D-E792BCE699E4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9" name="Table 7">
            <a:extLst>
              <a:ext uri="{FF2B5EF4-FFF2-40B4-BE49-F238E27FC236}">
                <a16:creationId xmlns:a16="http://schemas.microsoft.com/office/drawing/2014/main" id="{B734BD5A-946D-9319-D319-1264F959AB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5212573"/>
              </p:ext>
            </p:extLst>
          </p:nvPr>
        </p:nvGraphicFramePr>
        <p:xfrm>
          <a:off x="4664075" y="406840"/>
          <a:ext cx="7387854" cy="6163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885">
                  <a:extLst>
                    <a:ext uri="{9D8B030D-6E8A-4147-A177-3AD203B41FA5}">
                      <a16:colId xmlns:a16="http://schemas.microsoft.com/office/drawing/2014/main" val="2330581916"/>
                    </a:ext>
                  </a:extLst>
                </a:gridCol>
                <a:gridCol w="1771846">
                  <a:extLst>
                    <a:ext uri="{9D8B030D-6E8A-4147-A177-3AD203B41FA5}">
                      <a16:colId xmlns:a16="http://schemas.microsoft.com/office/drawing/2014/main" val="1844052996"/>
                    </a:ext>
                  </a:extLst>
                </a:gridCol>
                <a:gridCol w="82232">
                  <a:extLst>
                    <a:ext uri="{9D8B030D-6E8A-4147-A177-3AD203B41FA5}">
                      <a16:colId xmlns:a16="http://schemas.microsoft.com/office/drawing/2014/main" val="3165939822"/>
                    </a:ext>
                  </a:extLst>
                </a:gridCol>
                <a:gridCol w="1297887">
                  <a:extLst>
                    <a:ext uri="{9D8B030D-6E8A-4147-A177-3AD203B41FA5}">
                      <a16:colId xmlns:a16="http://schemas.microsoft.com/office/drawing/2014/main" val="862273365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2047641688"/>
                    </a:ext>
                  </a:extLst>
                </a:gridCol>
                <a:gridCol w="1638300">
                  <a:extLst>
                    <a:ext uri="{9D8B030D-6E8A-4147-A177-3AD203B41FA5}">
                      <a16:colId xmlns:a16="http://schemas.microsoft.com/office/drawing/2014/main" val="3763878273"/>
                    </a:ext>
                  </a:extLst>
                </a:gridCol>
                <a:gridCol w="1006104">
                  <a:extLst>
                    <a:ext uri="{9D8B030D-6E8A-4147-A177-3AD203B41FA5}">
                      <a16:colId xmlns:a16="http://schemas.microsoft.com/office/drawing/2014/main" val="1539763314"/>
                    </a:ext>
                  </a:extLst>
                </a:gridCol>
              </a:tblGrid>
              <a:tr h="339633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Expenditures:</a:t>
                      </a: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05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Adopted 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105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07/01/2022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Proposed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Difference from Current Year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23041327"/>
                  </a:ext>
                </a:extLst>
              </a:tr>
              <a:tr h="2849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410</a:t>
                      </a: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Governing Board</a:t>
                      </a: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$            240,104.00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$                265,604.00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10.62%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21395700"/>
                  </a:ext>
                </a:extLst>
              </a:tr>
              <a:tr h="3127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420</a:t>
                      </a: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Administration Department</a:t>
                      </a: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$            687,783.60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$                720,127.35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4.70%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22606195"/>
                  </a:ext>
                </a:extLst>
              </a:tr>
              <a:tr h="2849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430</a:t>
                      </a: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Elections</a:t>
                      </a: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$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$                     5,000.00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100.00%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52557365"/>
                  </a:ext>
                </a:extLst>
              </a:tr>
              <a:tr h="2849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480</a:t>
                      </a: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 Department </a:t>
                      </a: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$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$                173,609.00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100.00%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6282986"/>
                  </a:ext>
                </a:extLst>
              </a:tr>
              <a:tr h="2849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490</a:t>
                      </a: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Planning Department</a:t>
                      </a: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$            153,649.75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$                260,206.30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69.35%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29096212"/>
                  </a:ext>
                </a:extLst>
              </a:tr>
              <a:tr h="3196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491</a:t>
                      </a: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Inspections Department</a:t>
                      </a: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$            350,958.40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$                245,817.30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-29.96%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75650111"/>
                  </a:ext>
                </a:extLst>
              </a:tr>
              <a:tr h="2849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500</a:t>
                      </a: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Public Buildings</a:t>
                      </a: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$            513,750.00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$                388,800.00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-24.32%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42688826"/>
                  </a:ext>
                </a:extLst>
              </a:tr>
              <a:tr h="3211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501</a:t>
                      </a: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Town Insurances</a:t>
                      </a: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$            277,500.00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$                266,500.00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-3.96%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96049431"/>
                  </a:ext>
                </a:extLst>
              </a:tr>
              <a:tr h="3324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509</a:t>
                      </a: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Police Separation Allowance </a:t>
                      </a: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$             17,125.00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$                  17,125.00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0.00%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48933826"/>
                  </a:ext>
                </a:extLst>
              </a:tr>
              <a:tr h="3323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Police Department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$         1,435,191.00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$            1,388,370.35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-3.26%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27474221"/>
                  </a:ext>
                </a:extLst>
              </a:tr>
              <a:tr h="2849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Public Works Department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$            641,433.80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$                571,600.35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-10.89%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294009723"/>
                  </a:ext>
                </a:extLst>
              </a:tr>
              <a:tr h="2849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Public Streets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$            141,000.00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$                129,000.00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-8.51%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37949729"/>
                  </a:ext>
                </a:extLst>
              </a:tr>
              <a:tr h="2849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Sanitation Department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$            514,524.36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$                514,524.36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0.00%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56007393"/>
                  </a:ext>
                </a:extLst>
              </a:tr>
              <a:tr h="2849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Recreation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$            120,750.00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$                157,200.00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30.19%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35692911"/>
                  </a:ext>
                </a:extLst>
              </a:tr>
              <a:tr h="2849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690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Fire Department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$         1,637,369.65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$            1,520,497.90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-7.14%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38588256"/>
                  </a:ext>
                </a:extLst>
              </a:tr>
              <a:tr h="2849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695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Committees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$               2,000.00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$                     2,000.00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0.00%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25165752"/>
                  </a:ext>
                </a:extLst>
              </a:tr>
              <a:tr h="2849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999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Contingency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$            326,344.80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$  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-100.00%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223363367"/>
                  </a:ext>
                </a:extLst>
              </a:tr>
              <a:tr h="239028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DIFFERENCE: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625590928"/>
                  </a:ext>
                </a:extLst>
              </a:tr>
              <a:tr h="284994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$       7,059,484.36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$            6,625,981.91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-6.14%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$       (672,888.45)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22338978"/>
                  </a:ext>
                </a:extLst>
              </a:tr>
              <a:tr h="26201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Revenues: </a:t>
                      </a: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$       7,059,484.36 </a:t>
                      </a: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$    7,298,870.36</a:t>
                      </a: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3.39%</a:t>
                      </a: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58119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3D96794-7FA1-0EB1-EFCA-1E4797CFDD05}"/>
              </a:ext>
            </a:extLst>
          </p:cNvPr>
          <p:cNvSpPr txBox="1"/>
          <p:nvPr/>
        </p:nvSpPr>
        <p:spPr>
          <a:xfrm>
            <a:off x="933451" y="2024383"/>
            <a:ext cx="33464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Assuming current tax rate of $0.43 per hundred dollar valuation, with $0.26 assigned to the General Fund.</a:t>
            </a:r>
          </a:p>
        </p:txBody>
      </p:sp>
    </p:spTree>
    <p:extLst>
      <p:ext uri="{BB962C8B-B14F-4D97-AF65-F5344CB8AC3E}">
        <p14:creationId xmlns:p14="http://schemas.microsoft.com/office/powerpoint/2010/main" val="1388807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3C4CC1D7-A91E-4CD5-B051-0B202E09A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8928"/>
            <a:ext cx="10515600" cy="567872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Capital assets within general fund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C73BB6C-294B-4A13-AFEB-58CFBE6EDC0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7843" y="2228851"/>
            <a:ext cx="1826631" cy="1377950"/>
          </a:xfrm>
        </p:spPr>
        <p:txBody>
          <a:bodyPr/>
          <a:lstStyle/>
          <a:p>
            <a:r>
              <a:rPr lang="en-US" dirty="0"/>
              <a:t>Exterior of North end fire station:</a:t>
            </a:r>
          </a:p>
          <a:p>
            <a:r>
              <a:rPr lang="en-US" dirty="0"/>
              <a:t>$150,000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56983C54-58DE-4EC6-A4F8-CC5E0956C55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413258" y="2251075"/>
            <a:ext cx="1826631" cy="1333500"/>
          </a:xfrm>
        </p:spPr>
        <p:txBody>
          <a:bodyPr/>
          <a:lstStyle/>
          <a:p>
            <a:r>
              <a:rPr lang="en-US" dirty="0"/>
              <a:t>One police DEPTARTMENT vehicle:</a:t>
            </a:r>
          </a:p>
          <a:p>
            <a:r>
              <a:rPr lang="en-US" dirty="0"/>
              <a:t>$35,000</a:t>
            </a:r>
          </a:p>
        </p:txBody>
      </p:sp>
      <p:sp>
        <p:nvSpPr>
          <p:cNvPr id="67" name="Text Placeholder 66">
            <a:extLst>
              <a:ext uri="{FF2B5EF4-FFF2-40B4-BE49-F238E27FC236}">
                <a16:creationId xmlns:a16="http://schemas.microsoft.com/office/drawing/2014/main" id="{D1B4E94F-ED75-4961-8559-62760ECE77C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952111" y="2228850"/>
            <a:ext cx="1826631" cy="1377950"/>
          </a:xfrm>
        </p:spPr>
        <p:txBody>
          <a:bodyPr/>
          <a:lstStyle/>
          <a:p>
            <a:r>
              <a:rPr lang="en-US" dirty="0"/>
              <a:t>Public Works F450 Dump truck:</a:t>
            </a:r>
          </a:p>
          <a:p>
            <a:r>
              <a:rPr lang="en-US" dirty="0"/>
              <a:t>$64,000</a:t>
            </a:r>
          </a:p>
        </p:txBody>
      </p:sp>
      <p:sp>
        <p:nvSpPr>
          <p:cNvPr id="69" name="Text Placeholder 68">
            <a:extLst>
              <a:ext uri="{FF2B5EF4-FFF2-40B4-BE49-F238E27FC236}">
                <a16:creationId xmlns:a16="http://schemas.microsoft.com/office/drawing/2014/main" id="{C3FBF82F-DBD2-47F5-B554-7A0405FCE74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099050" y="2251075"/>
            <a:ext cx="1993900" cy="1568450"/>
          </a:xfrm>
        </p:spPr>
        <p:txBody>
          <a:bodyPr/>
          <a:lstStyle/>
          <a:p>
            <a:r>
              <a:rPr lang="en-US" dirty="0"/>
              <a:t>PUBLIC WORKS Enclosed trailer &amp; MOWER: </a:t>
            </a:r>
          </a:p>
          <a:p>
            <a:r>
              <a:rPr lang="en-US" dirty="0"/>
              <a:t>$18,100</a:t>
            </a:r>
          </a:p>
        </p:txBody>
      </p: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563DF0AC-EC94-4ECF-849C-EC09FF7F46B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637525" y="2251075"/>
            <a:ext cx="1826631" cy="1377950"/>
          </a:xfrm>
        </p:spPr>
        <p:txBody>
          <a:bodyPr anchor="b"/>
          <a:lstStyle/>
          <a:p>
            <a:br>
              <a:rPr lang="en-US" dirty="0"/>
            </a:br>
            <a:r>
              <a:rPr lang="en-US" dirty="0"/>
              <a:t>one fire department vehicle: </a:t>
            </a:r>
          </a:p>
          <a:p>
            <a:r>
              <a:rPr lang="en-US" dirty="0"/>
              <a:t>$55,000</a:t>
            </a:r>
          </a:p>
        </p:txBody>
      </p:sp>
    </p:spTree>
    <p:extLst>
      <p:ext uri="{BB962C8B-B14F-4D97-AF65-F5344CB8AC3E}">
        <p14:creationId xmlns:p14="http://schemas.microsoft.com/office/powerpoint/2010/main" val="1080013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Sea view with dunes and beach grass">
            <a:extLst>
              <a:ext uri="{FF2B5EF4-FFF2-40B4-BE49-F238E27FC236}">
                <a16:creationId xmlns:a16="http://schemas.microsoft.com/office/drawing/2014/main" id="{CA0EE189-1599-2FC6-5C23-A80D66B8EEE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D09FAC-9D81-08A3-168C-B79638693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181910"/>
            <a:ext cx="12192000" cy="2814137"/>
          </a:xfrm>
        </p:spPr>
        <p:txBody>
          <a:bodyPr anchor="ctr">
            <a:normAutofit/>
          </a:bodyPr>
          <a:lstStyle/>
          <a:p>
            <a:pPr algn="just"/>
            <a:r>
              <a:rPr lang="en-US" dirty="0">
                <a:solidFill>
                  <a:schemeClr val="tx2"/>
                </a:solidFill>
              </a:rPr>
              <a:t>Follow up items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45DA28-5571-EBD2-4F22-9D78B04ECB8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-1" y="3996047"/>
            <a:ext cx="12192000" cy="1680043"/>
          </a:xfrm>
        </p:spPr>
        <p:txBody>
          <a:bodyPr anchor="t">
            <a:norm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Special Events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Pending MOU for Bike Lanes </a:t>
            </a:r>
          </a:p>
        </p:txBody>
      </p:sp>
    </p:spTree>
    <p:extLst>
      <p:ext uri="{BB962C8B-B14F-4D97-AF65-F5344CB8AC3E}">
        <p14:creationId xmlns:p14="http://schemas.microsoft.com/office/powerpoint/2010/main" val="422132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Close up of sand">
            <a:extLst>
              <a:ext uri="{FF2B5EF4-FFF2-40B4-BE49-F238E27FC236}">
                <a16:creationId xmlns:a16="http://schemas.microsoft.com/office/drawing/2014/main" id="{B2BE730E-3A48-4CBD-8E48-B35F154D835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45439" cy="6858000"/>
          </a:xfr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985311D1-54C5-4629-99A1-D0E53D8E6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194267"/>
            <a:ext cx="12192000" cy="3352227"/>
          </a:xfrm>
        </p:spPr>
        <p:txBody>
          <a:bodyPr/>
          <a:lstStyle/>
          <a:p>
            <a:r>
              <a:rPr lang="en-US" dirty="0"/>
              <a:t>Capital improvements fund summary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73EA7A-3866-A37C-12D6-663A82F17BF4}"/>
              </a:ext>
            </a:extLst>
          </p:cNvPr>
          <p:cNvSpPr txBox="1"/>
          <p:nvPr/>
        </p:nvSpPr>
        <p:spPr>
          <a:xfrm>
            <a:off x="866776" y="3358012"/>
            <a:ext cx="33464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Assuming current tax rate of $0.43 per hundred dollar valuation, with $0.07 assigned to the CIF.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64C97FF-83D2-2373-3324-D58EA0E312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382781"/>
              </p:ext>
            </p:extLst>
          </p:nvPr>
        </p:nvGraphicFramePr>
        <p:xfrm>
          <a:off x="5762626" y="1057742"/>
          <a:ext cx="5591173" cy="14854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85035">
                  <a:extLst>
                    <a:ext uri="{9D8B030D-6E8A-4147-A177-3AD203B41FA5}">
                      <a16:colId xmlns:a16="http://schemas.microsoft.com/office/drawing/2014/main" val="3693016411"/>
                    </a:ext>
                  </a:extLst>
                </a:gridCol>
                <a:gridCol w="1331065">
                  <a:extLst>
                    <a:ext uri="{9D8B030D-6E8A-4147-A177-3AD203B41FA5}">
                      <a16:colId xmlns:a16="http://schemas.microsoft.com/office/drawing/2014/main" val="2557037173"/>
                    </a:ext>
                  </a:extLst>
                </a:gridCol>
                <a:gridCol w="2209075">
                  <a:extLst>
                    <a:ext uri="{9D8B030D-6E8A-4147-A177-3AD203B41FA5}">
                      <a16:colId xmlns:a16="http://schemas.microsoft.com/office/drawing/2014/main" val="2555364436"/>
                    </a:ext>
                  </a:extLst>
                </a:gridCol>
                <a:gridCol w="1165998">
                  <a:extLst>
                    <a:ext uri="{9D8B030D-6E8A-4147-A177-3AD203B41FA5}">
                      <a16:colId xmlns:a16="http://schemas.microsoft.com/office/drawing/2014/main" val="1376544541"/>
                    </a:ext>
                  </a:extLst>
                </a:gridCol>
              </a:tblGrid>
              <a:tr h="49284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Account Number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Account Description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FY22-23 Approved Budget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Estimated Revenues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15677728"/>
                  </a:ext>
                </a:extLst>
              </a:tr>
              <a:tr h="2303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04958884"/>
                  </a:ext>
                </a:extLst>
              </a:tr>
              <a:tr h="2303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12-301-00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 VALOREM TAX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$                       990,423.00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$     1,072,312.50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9220173"/>
                  </a:ext>
                </a:extLst>
              </a:tr>
              <a:tr h="29017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50401525"/>
                  </a:ext>
                </a:extLst>
              </a:tr>
              <a:tr h="24181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REVENUES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$                       990,423.00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$     1,072,312.50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6404870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D10EF63-E5B0-99AE-28AA-39E7C26F75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3267742"/>
              </p:ext>
            </p:extLst>
          </p:nvPr>
        </p:nvGraphicFramePr>
        <p:xfrm>
          <a:off x="5762626" y="3083137"/>
          <a:ext cx="5591174" cy="15998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5349">
                  <a:extLst>
                    <a:ext uri="{9D8B030D-6E8A-4147-A177-3AD203B41FA5}">
                      <a16:colId xmlns:a16="http://schemas.microsoft.com/office/drawing/2014/main" val="2656012774"/>
                    </a:ext>
                  </a:extLst>
                </a:gridCol>
                <a:gridCol w="2038350">
                  <a:extLst>
                    <a:ext uri="{9D8B030D-6E8A-4147-A177-3AD203B41FA5}">
                      <a16:colId xmlns:a16="http://schemas.microsoft.com/office/drawing/2014/main" val="2920279824"/>
                    </a:ext>
                  </a:extLst>
                </a:gridCol>
                <a:gridCol w="1533525">
                  <a:extLst>
                    <a:ext uri="{9D8B030D-6E8A-4147-A177-3AD203B41FA5}">
                      <a16:colId xmlns:a16="http://schemas.microsoft.com/office/drawing/2014/main" val="2199267545"/>
                    </a:ext>
                  </a:extLst>
                </a:gridCol>
                <a:gridCol w="1123950">
                  <a:extLst>
                    <a:ext uri="{9D8B030D-6E8A-4147-A177-3AD203B41FA5}">
                      <a16:colId xmlns:a16="http://schemas.microsoft.com/office/drawing/2014/main" val="1084984742"/>
                    </a:ext>
                  </a:extLst>
                </a:gridCol>
              </a:tblGrid>
              <a:tr h="31680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12-750-01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FIRE DEPT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$          424,467.00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$         459,562.50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70952192"/>
                  </a:ext>
                </a:extLst>
              </a:tr>
              <a:tr h="31680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12-750-02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FIRE TRUCK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$          141,489.00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$         153,187.50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58959727"/>
                  </a:ext>
                </a:extLst>
              </a:tr>
              <a:tr h="31680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12-750-11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FUTURE CAPITAL IMPROVEMENTS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$          424,467.00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$         459,562.50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14116332"/>
                  </a:ext>
                </a:extLst>
              </a:tr>
              <a:tr h="31680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799004827"/>
                  </a:ext>
                </a:extLst>
              </a:tr>
              <a:tr h="332649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EXPENDITURES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$          990,423.00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$     1,072,312.50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445565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8743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8FF2D-047C-88FD-E7A4-76B84F45F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662" y="192280"/>
            <a:ext cx="9972675" cy="567873"/>
          </a:xfrm>
        </p:spPr>
        <p:txBody>
          <a:bodyPr/>
          <a:lstStyle/>
          <a:p>
            <a:r>
              <a:rPr lang="en-US" dirty="0"/>
              <a:t>Capital assets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FB44D180-B849-BD85-45D5-E23C8A5210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8530816"/>
              </p:ext>
            </p:extLst>
          </p:nvPr>
        </p:nvGraphicFramePr>
        <p:xfrm>
          <a:off x="3301071" y="824408"/>
          <a:ext cx="8131175" cy="563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944121" imgH="5534316" progId="Excel.Sheet.12">
                  <p:embed/>
                </p:oleObj>
              </mc:Choice>
              <mc:Fallback>
                <p:oleObj name="Worksheet" r:id="rId2" imgW="7944121" imgH="553431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301071" y="824408"/>
                        <a:ext cx="8131175" cy="5630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 descr="Elevated view of marsh and tidelands at dusk">
            <a:extLst>
              <a:ext uri="{FF2B5EF4-FFF2-40B4-BE49-F238E27FC236}">
                <a16:creationId xmlns:a16="http://schemas.microsoft.com/office/drawing/2014/main" id="{0FEC3A6A-6674-4106-51BB-9652F57646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476" r="16858"/>
          <a:stretch/>
        </p:blipFill>
        <p:spPr>
          <a:xfrm>
            <a:off x="200627" y="1831304"/>
            <a:ext cx="2916523" cy="383665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67E243E-7ABE-352B-790B-37451CDDB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3729" y="1190039"/>
            <a:ext cx="2349500" cy="99377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817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203C6A2-559B-F0C9-5327-0D21CC0FAB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5749122"/>
              </p:ext>
            </p:extLst>
          </p:nvPr>
        </p:nvGraphicFramePr>
        <p:xfrm>
          <a:off x="249238" y="439738"/>
          <a:ext cx="8218487" cy="597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982106" imgH="6533900" progId="Excel.Sheet.12">
                  <p:embed/>
                </p:oleObj>
              </mc:Choice>
              <mc:Fallback>
                <p:oleObj name="Worksheet" r:id="rId2" imgW="8982106" imgH="65339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49238" y="439738"/>
                        <a:ext cx="8218487" cy="5978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7">
            <a:extLst>
              <a:ext uri="{FF2B5EF4-FFF2-40B4-BE49-F238E27FC236}">
                <a16:creationId xmlns:a16="http://schemas.microsoft.com/office/drawing/2014/main" id="{AAD84798-B44D-1D47-8A2C-71AE87133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3689" y="1163945"/>
            <a:ext cx="2541320" cy="3650943"/>
          </a:xfrm>
          <a:custGeom>
            <a:avLst/>
            <a:gdLst>
              <a:gd name="connsiteX0" fmla="*/ 0 w 2541320"/>
              <a:gd name="connsiteY0" fmla="*/ 0 h 3650943"/>
              <a:gd name="connsiteX1" fmla="*/ 2541320 w 2541320"/>
              <a:gd name="connsiteY1" fmla="*/ 0 h 3650943"/>
              <a:gd name="connsiteX2" fmla="*/ 2541320 w 2541320"/>
              <a:gd name="connsiteY2" fmla="*/ 3650943 h 3650943"/>
              <a:gd name="connsiteX3" fmla="*/ 0 w 2541320"/>
              <a:gd name="connsiteY3" fmla="*/ 3650943 h 3650943"/>
              <a:gd name="connsiteX4" fmla="*/ 0 w 2541320"/>
              <a:gd name="connsiteY4" fmla="*/ 0 h 3650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1320" h="3650943" fill="none" extrusionOk="0">
                <a:moveTo>
                  <a:pt x="0" y="0"/>
                </a:moveTo>
                <a:cubicBezTo>
                  <a:pt x="380022" y="-49533"/>
                  <a:pt x="1275795" y="-14809"/>
                  <a:pt x="2541320" y="0"/>
                </a:cubicBezTo>
                <a:cubicBezTo>
                  <a:pt x="2628959" y="891114"/>
                  <a:pt x="2468641" y="2600444"/>
                  <a:pt x="2541320" y="3650943"/>
                </a:cubicBezTo>
                <a:cubicBezTo>
                  <a:pt x="1994471" y="3602712"/>
                  <a:pt x="268991" y="3735398"/>
                  <a:pt x="0" y="3650943"/>
                </a:cubicBezTo>
                <a:cubicBezTo>
                  <a:pt x="-38581" y="2160562"/>
                  <a:pt x="63341" y="1166163"/>
                  <a:pt x="0" y="0"/>
                </a:cubicBezTo>
                <a:close/>
              </a:path>
              <a:path w="2541320" h="3650943" stroke="0" extrusionOk="0">
                <a:moveTo>
                  <a:pt x="0" y="0"/>
                </a:moveTo>
                <a:cubicBezTo>
                  <a:pt x="280903" y="118645"/>
                  <a:pt x="2106681" y="116012"/>
                  <a:pt x="2541320" y="0"/>
                </a:cubicBezTo>
                <a:cubicBezTo>
                  <a:pt x="2408438" y="588008"/>
                  <a:pt x="2626271" y="3000378"/>
                  <a:pt x="2541320" y="3650943"/>
                </a:cubicBezTo>
                <a:cubicBezTo>
                  <a:pt x="2067817" y="3785543"/>
                  <a:pt x="500570" y="3493747"/>
                  <a:pt x="0" y="3650943"/>
                </a:cubicBezTo>
                <a:cubicBezTo>
                  <a:pt x="-20187" y="3154618"/>
                  <a:pt x="-152480" y="1438909"/>
                  <a:pt x="0" y="0"/>
                </a:cubicBezTo>
                <a:close/>
              </a:path>
            </a:pathLst>
          </a:custGeom>
          <a:ln w="190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br>
              <a:rPr lang="en-US" dirty="0"/>
            </a:br>
            <a:r>
              <a:rPr lang="en-US" dirty="0"/>
              <a:t>Cost &amp; revenue analysis</a:t>
            </a:r>
            <a:br>
              <a:rPr lang="en-US" dirty="0"/>
            </a:br>
            <a:br>
              <a:rPr lang="en-US" dirty="0"/>
            </a:br>
            <a:r>
              <a:rPr lang="en-US" sz="2000" dirty="0" err="1"/>
              <a:t>fy</a:t>
            </a:r>
            <a:r>
              <a:rPr lang="en-US" sz="2000" dirty="0"/>
              <a:t> 23-24</a:t>
            </a:r>
            <a:br>
              <a:rPr lang="en-US" sz="2000" dirty="0"/>
            </a:br>
            <a:r>
              <a:rPr lang="en-US" sz="2000" dirty="0"/>
              <a:t>-</a:t>
            </a:r>
            <a:br>
              <a:rPr lang="en-US" sz="2000" dirty="0"/>
            </a:br>
            <a:r>
              <a:rPr lang="en-US" sz="2000" dirty="0" err="1"/>
              <a:t>fy</a:t>
            </a:r>
            <a:r>
              <a:rPr lang="en-US" sz="2000" dirty="0"/>
              <a:t> 28-29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659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ED6DA"/>
      </a:accent1>
      <a:accent2>
        <a:srgbClr val="3E7090"/>
      </a:accent2>
      <a:accent3>
        <a:srgbClr val="93A5A8"/>
      </a:accent3>
      <a:accent4>
        <a:srgbClr val="627272"/>
      </a:accent4>
      <a:accent5>
        <a:srgbClr val="BDA07D"/>
      </a:accent5>
      <a:accent6>
        <a:srgbClr val="D8CAB7"/>
      </a:accent6>
      <a:hlink>
        <a:srgbClr val="0563C1"/>
      </a:hlink>
      <a:folHlink>
        <a:srgbClr val="954F72"/>
      </a:folHlink>
    </a:clrScheme>
    <a:fontScheme name="Custom 24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astal_Presentation_TM33468121_Win32_JC_SL_v3" id="{EB91EBED-606F-4526-98F2-0BC37D122083}" vid="{0066A017-97AF-4FCB-BD31-68FEF3C0112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2119E3DC-63DC-4703-A1A6-A21819296CF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E84E3F0-7763-473A-A672-F70F538DAC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D0C81F5-4E08-4068-8DC9-6D21305E57B8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3801</TotalTime>
  <Words>650</Words>
  <Application>Microsoft Office PowerPoint</Application>
  <PresentationFormat>Widescreen</PresentationFormat>
  <Paragraphs>199</Paragraphs>
  <Slides>12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Segoe UI</vt:lpstr>
      <vt:lpstr>Segoe UI Light</vt:lpstr>
      <vt:lpstr>Office Theme</vt:lpstr>
      <vt:lpstr>Microsoft Excel Worksheet</vt:lpstr>
      <vt:lpstr>Budget workshop 2</vt:lpstr>
      <vt:lpstr>Noteworthy changes</vt:lpstr>
      <vt:lpstr>American rescue plan</vt:lpstr>
      <vt:lpstr>General fund summary     </vt:lpstr>
      <vt:lpstr>Capital assets within general fund</vt:lpstr>
      <vt:lpstr>Follow up items</vt:lpstr>
      <vt:lpstr>Capital improvements fund summary    </vt:lpstr>
      <vt:lpstr>Capital assets</vt:lpstr>
      <vt:lpstr> Cost &amp; revenue analysis  fy 23-24 - fy 28-29</vt:lpstr>
      <vt:lpstr>Shoreline protection fund summary    </vt:lpstr>
      <vt:lpstr>Budget calendar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Budget workshop</dc:title>
  <dc:creator>Caitlin Elliott</dc:creator>
  <cp:lastModifiedBy>Caitlin Elliott</cp:lastModifiedBy>
  <cp:revision>39</cp:revision>
  <dcterms:created xsi:type="dcterms:W3CDTF">2023-03-11T20:11:40Z</dcterms:created>
  <dcterms:modified xsi:type="dcterms:W3CDTF">2023-04-19T00:57:47Z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