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21"/>
  </p:notesMasterIdLst>
  <p:handoutMasterIdLst>
    <p:handoutMasterId r:id="rId22"/>
  </p:handoutMasterIdLst>
  <p:sldIdLst>
    <p:sldId id="289" r:id="rId5"/>
    <p:sldId id="272" r:id="rId6"/>
    <p:sldId id="266" r:id="rId7"/>
    <p:sldId id="287" r:id="rId8"/>
    <p:sldId id="286" r:id="rId9"/>
    <p:sldId id="288" r:id="rId10"/>
    <p:sldId id="267" r:id="rId11"/>
    <p:sldId id="268" r:id="rId12"/>
    <p:sldId id="280" r:id="rId13"/>
    <p:sldId id="269" r:id="rId14"/>
    <p:sldId id="278" r:id="rId15"/>
    <p:sldId id="279" r:id="rId16"/>
    <p:sldId id="293" r:id="rId17"/>
    <p:sldId id="294" r:id="rId18"/>
    <p:sldId id="296" r:id="rId19"/>
    <p:sldId id="291" r:id="rId20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54B2-36E4-6D5E-6E96-154F2AAE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43" y="2888050"/>
            <a:ext cx="9607625" cy="3204278"/>
          </a:xfrm>
        </p:spPr>
        <p:txBody>
          <a:bodyPr>
            <a:normAutofit fontScale="90000"/>
          </a:bodyPr>
          <a:lstStyle/>
          <a:p>
            <a:r>
              <a:rPr lang="en-US" dirty="0"/>
              <a:t>North Topsail Beach</a:t>
            </a:r>
            <a:br>
              <a:rPr lang="en-US" dirty="0"/>
            </a:br>
            <a:r>
              <a:rPr lang="en-US" dirty="0"/>
              <a:t>Activities Update </a:t>
            </a:r>
            <a:br>
              <a:rPr lang="en-US" dirty="0"/>
            </a:br>
            <a:r>
              <a:rPr lang="en-US" dirty="0"/>
              <a:t>October 2023</a:t>
            </a:r>
            <a:br>
              <a:rPr lang="en-US" dirty="0"/>
            </a:br>
            <a:r>
              <a:rPr lang="en-US" dirty="0"/>
              <a:t>Richard Grant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1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6BFE-606F-9CED-EDEE-C9EEBD3E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NTB/Onslow County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82C9-10CC-BBF1-98F3-D5C50C6B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49793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Cooperative relationship </a:t>
            </a:r>
          </a:p>
          <a:p>
            <a:r>
              <a:rPr lang="en-US" dirty="0"/>
              <a:t>Onslow funding (annual)</a:t>
            </a:r>
          </a:p>
          <a:p>
            <a:pPr lvl="1"/>
            <a:r>
              <a:rPr lang="en-US" dirty="0"/>
              <a:t>$0.03 property tax from County property tax collections (approximately $500,000 per year) for Fire Department</a:t>
            </a:r>
          </a:p>
          <a:p>
            <a:pPr lvl="1"/>
            <a:r>
              <a:rPr lang="en-US" dirty="0"/>
              <a:t>$150,000 grant for Phase 5 loan repayment</a:t>
            </a:r>
          </a:p>
          <a:p>
            <a:r>
              <a:rPr lang="en-US" dirty="0"/>
              <a:t>$10,000 one time grant for Ocean City FY 22/23</a:t>
            </a:r>
          </a:p>
          <a:p>
            <a:r>
              <a:rPr lang="en-US" dirty="0"/>
              <a:t>Working together regarding planning including infrastructure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8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E426-924E-3128-6A3F-CAE28AE5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Grants (single)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B20F-379B-EBD2-906D-64AAB031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+mj-lt"/>
              </a:rPr>
              <a:t>North Carolina Phase 4 $10.5 million matching</a:t>
            </a:r>
          </a:p>
          <a:p>
            <a:pPr lvl="1"/>
            <a:r>
              <a:rPr lang="en-US" dirty="0">
                <a:latin typeface="+mj-lt"/>
              </a:rPr>
              <a:t>NTB used FEMA Phase 5 as match </a:t>
            </a:r>
            <a:r>
              <a:rPr lang="en-US" b="1" dirty="0">
                <a:latin typeface="+mj-lt"/>
              </a:rPr>
              <a:t>so not cost to town</a:t>
            </a:r>
          </a:p>
          <a:p>
            <a:pPr lvl="1"/>
            <a:r>
              <a:rPr lang="en-US" dirty="0">
                <a:latin typeface="+mj-lt"/>
              </a:rPr>
              <a:t>Creates “engineered beach”</a:t>
            </a:r>
          </a:p>
          <a:p>
            <a:r>
              <a:rPr lang="en-US" dirty="0">
                <a:latin typeface="+mj-lt"/>
              </a:rPr>
              <a:t>Cyber security (no match) $13,527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FEMA Go, Assistance to Firefighters Grant for 78,571 (Town contribution of 5%, for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AirPaks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Golden Leaf, Town Hall Grant for $287,678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NCDEQ, Large Sediment Sampling Grant for $14,400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NCDEQ, Shoreline Protection Funding for $1,500,000 (no match or contributions)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GEMS, PD Laptop Replacement Grant for $23,433 (no match)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5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C94D-9584-2E68-396C-C939B7C7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Grants/funding </a:t>
            </a:r>
            <a:br>
              <a:rPr lang="en-US" dirty="0"/>
            </a:br>
            <a:r>
              <a:rPr lang="en-US" dirty="0"/>
              <a:t>(continuing)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6E8B2-2D3E-18A6-47F4-ABEF18C6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Onslow County fire department ($0.03 of property tax)</a:t>
            </a:r>
          </a:p>
          <a:p>
            <a:pPr lvl="1"/>
            <a:r>
              <a:rPr lang="en-US" dirty="0"/>
              <a:t>Annual around $500,000 based on NTB property values</a:t>
            </a:r>
          </a:p>
          <a:p>
            <a:r>
              <a:rPr lang="en-US" dirty="0"/>
              <a:t>Onslow County—debt assistance</a:t>
            </a:r>
          </a:p>
          <a:p>
            <a:pPr lvl="1"/>
            <a:r>
              <a:rPr lang="en-US" dirty="0"/>
              <a:t>$150,000 per year applied to Phase 5 loan </a:t>
            </a:r>
          </a:p>
        </p:txBody>
      </p:sp>
    </p:spTree>
    <p:extLst>
      <p:ext uri="{BB962C8B-B14F-4D97-AF65-F5344CB8AC3E}">
        <p14:creationId xmlns:p14="http://schemas.microsoft.com/office/powerpoint/2010/main" val="427151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3855-29C9-A280-7E44-3AA4C6BA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Beach Projects since 2013 Summary</a:t>
            </a:r>
            <a:br>
              <a:rPr lang="en-US" dirty="0"/>
            </a:br>
            <a:r>
              <a:rPr lang="en-US" dirty="0"/>
              <a:t>Data provided by NTB Beach Engineer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CCBDB4-EA65-72EF-D687-02547115C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41825"/>
              </p:ext>
            </p:extLst>
          </p:nvPr>
        </p:nvGraphicFramePr>
        <p:xfrm>
          <a:off x="1438182" y="2831977"/>
          <a:ext cx="9223899" cy="2965149"/>
        </p:xfrm>
        <a:graphic>
          <a:graphicData uri="http://schemas.openxmlformats.org/drawingml/2006/table">
            <a:tbl>
              <a:tblPr/>
              <a:tblGrid>
                <a:gridCol w="1361141">
                  <a:extLst>
                    <a:ext uri="{9D8B030D-6E8A-4147-A177-3AD203B41FA5}">
                      <a16:colId xmlns:a16="http://schemas.microsoft.com/office/drawing/2014/main" val="2178989912"/>
                    </a:ext>
                  </a:extLst>
                </a:gridCol>
                <a:gridCol w="4126862">
                  <a:extLst>
                    <a:ext uri="{9D8B030D-6E8A-4147-A177-3AD203B41FA5}">
                      <a16:colId xmlns:a16="http://schemas.microsoft.com/office/drawing/2014/main" val="3534846083"/>
                    </a:ext>
                  </a:extLst>
                </a:gridCol>
                <a:gridCol w="1419061">
                  <a:extLst>
                    <a:ext uri="{9D8B030D-6E8A-4147-A177-3AD203B41FA5}">
                      <a16:colId xmlns:a16="http://schemas.microsoft.com/office/drawing/2014/main" val="1204257044"/>
                    </a:ext>
                  </a:extLst>
                </a:gridCol>
                <a:gridCol w="999135">
                  <a:extLst>
                    <a:ext uri="{9D8B030D-6E8A-4147-A177-3AD203B41FA5}">
                      <a16:colId xmlns:a16="http://schemas.microsoft.com/office/drawing/2014/main" val="3720153314"/>
                    </a:ext>
                  </a:extLst>
                </a:gridCol>
                <a:gridCol w="1317700">
                  <a:extLst>
                    <a:ext uri="{9D8B030D-6E8A-4147-A177-3AD203B41FA5}">
                      <a16:colId xmlns:a16="http://schemas.microsoft.com/office/drawing/2014/main" val="2189852403"/>
                    </a:ext>
                  </a:extLst>
                </a:gridCol>
              </a:tblGrid>
              <a:tr h="3294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cost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%total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%town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88520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41,765,460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103664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11,474,000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989813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87397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05738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7,258,333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916004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1,2,3,4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3,972,150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3256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32090"/>
                  </a:ext>
                </a:extLst>
              </a:tr>
              <a:tr h="3294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$69,381,610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$24,504,333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42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10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A72844-D4E2-8F57-1FD8-E00B2E4A9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67343"/>
              </p:ext>
            </p:extLst>
          </p:nvPr>
        </p:nvGraphicFramePr>
        <p:xfrm>
          <a:off x="-177554" y="1083075"/>
          <a:ext cx="11567604" cy="690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27073" imgH="11817438" progId="Excel.Sheet.12">
                  <p:embed/>
                </p:oleObj>
              </mc:Choice>
              <mc:Fallback>
                <p:oleObj name="Worksheet" r:id="rId2" imgW="12027073" imgH="118174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7554" y="1083075"/>
                        <a:ext cx="11567604" cy="690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65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75D2-E22E-8403-9406-79157EA3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USACE SLIDE PHASE 5 PROJECT</a:t>
            </a:r>
            <a:br>
              <a:rPr lang="en-US" sz="3600" dirty="0"/>
            </a:br>
            <a:r>
              <a:rPr lang="en-US" sz="3600" dirty="0"/>
              <a:t>“why NTB could not participate—it cost more than we could afford and costs kept rising</a:t>
            </a:r>
            <a:r>
              <a:rPr lang="en-US" dirty="0"/>
              <a:t>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4F5D-A0AD-4F7E-DBAD-2C380A65A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Slide summary as part of Army Corps presentation</a:t>
            </a:r>
          </a:p>
          <a:p>
            <a:r>
              <a:rPr lang="en-US" dirty="0"/>
              <a:t>Amounts excluded from USACE financing (see difference between worst case and best case) must be “pre funded” by NTB-cash to be paid prior to project start </a:t>
            </a:r>
          </a:p>
          <a:p>
            <a:r>
              <a:rPr lang="en-US" dirty="0"/>
              <a:t>Worst case is actual case for NTB as reflects excluded amounts-see  last footnote</a:t>
            </a:r>
          </a:p>
          <a:p>
            <a:pPr lvl="1"/>
            <a:r>
              <a:rPr lang="en-US" dirty="0"/>
              <a:t>Approximately $19 million “prefunding” required per USACE</a:t>
            </a:r>
          </a:p>
          <a:p>
            <a:pPr lvl="1"/>
            <a:r>
              <a:rPr lang="en-US" dirty="0"/>
              <a:t>State of North Carolina will not contribute to “worst case” excluded areas meaning NTB absorbs full cost </a:t>
            </a:r>
          </a:p>
          <a:p>
            <a:pPr lvl="1"/>
            <a:r>
              <a:rPr lang="en-US" dirty="0"/>
              <a:t>First phase total cost at $19 million plus approximate $20 million in borrowings </a:t>
            </a:r>
          </a:p>
          <a:p>
            <a:pPr lvl="1"/>
            <a:r>
              <a:rPr lang="en-US" dirty="0"/>
              <a:t>USACE funding percentage drops from 65% to 50% in renourishment with no guarantee of State contribution </a:t>
            </a:r>
          </a:p>
          <a:p>
            <a:r>
              <a:rPr lang="en-US" dirty="0"/>
              <a:t>Would require approval by States Local Government Commission—NTB advised no financing term longer than 6 years</a:t>
            </a:r>
          </a:p>
          <a:p>
            <a:pPr lvl="1"/>
            <a:r>
              <a:rPr lang="en-US" dirty="0"/>
              <a:t>Term is consistent with renourishment obligation—no “pancaking” of debt- plus prefunding required for each phase </a:t>
            </a:r>
          </a:p>
          <a:p>
            <a:pPr lvl="1"/>
            <a:r>
              <a:rPr lang="en-US" dirty="0"/>
              <a:t>Annual cost estimate around $ 7 million—does not include current $2 million Phase 5 annual debt payment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2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DCC7804-2326-C8B2-A147-886916F2A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775317"/>
              </p:ext>
            </p:extLst>
          </p:nvPr>
        </p:nvGraphicFramePr>
        <p:xfrm>
          <a:off x="1597980" y="1029810"/>
          <a:ext cx="9383697" cy="492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29101" imgH="3886200" progId="AcroExch.Document.DC">
                  <p:embed/>
                </p:oleObj>
              </mc:Choice>
              <mc:Fallback>
                <p:oleObj name="Acrobat Document" r:id="rId2" imgW="5029101" imgH="38862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DCC7804-2326-C8B2-A147-886916F2A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7980" y="1029810"/>
                        <a:ext cx="9383697" cy="492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43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8819-467A-63D7-718F-2F8E8E66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0229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ACTIVITIES SUMMARY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78A36-4B4A-784C-D6AB-5192D4D9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573" y="2434728"/>
            <a:ext cx="9974853" cy="357783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Over $40 million dollars of beach projects either completed or under contract since 2019/2020 with minimal cost to NTB taxpayers (see later slide)</a:t>
            </a:r>
          </a:p>
          <a:p>
            <a:r>
              <a:rPr lang="en-US" dirty="0"/>
              <a:t>Obtained over $12 million in grants and/or outside funds</a:t>
            </a:r>
          </a:p>
          <a:p>
            <a:r>
              <a:rPr lang="en-US" dirty="0"/>
              <a:t>Firetruck loan at 0% interest </a:t>
            </a:r>
          </a:p>
          <a:p>
            <a:r>
              <a:rPr lang="en-US" dirty="0"/>
              <a:t>Paid off over $7 million of Phase 5 USDA loan </a:t>
            </a:r>
          </a:p>
          <a:p>
            <a:pPr lvl="1"/>
            <a:r>
              <a:rPr lang="en-US" dirty="0"/>
              <a:t>Refinanced as Special Obligations Bonds (SOBs) saving hundreds of thousands of dollars in interest</a:t>
            </a:r>
          </a:p>
          <a:p>
            <a:r>
              <a:rPr lang="en-US" dirty="0"/>
              <a:t>30 year beach plan under development and BISAC committee formed</a:t>
            </a:r>
          </a:p>
          <a:p>
            <a:r>
              <a:rPr lang="en-US" dirty="0"/>
              <a:t>CBRA progress with federal officials </a:t>
            </a:r>
          </a:p>
          <a:p>
            <a:r>
              <a:rPr lang="en-US" dirty="0"/>
              <a:t>Capital project fund established and South Firehouse moves to design and construction phases (construction to begin in 2024-bids due fall 2023 </a:t>
            </a:r>
          </a:p>
          <a:p>
            <a:r>
              <a:rPr lang="en-US" dirty="0"/>
              <a:t>Bike lane study funded</a:t>
            </a:r>
          </a:p>
          <a:p>
            <a:r>
              <a:rPr lang="en-US" dirty="0"/>
              <a:t>Clean Outside Financial Audits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2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6668-26CA-0B42-1653-70FF78BC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Revenues 23/24 budget</a:t>
            </a:r>
            <a:br>
              <a:rPr lang="en-US" dirty="0"/>
            </a:br>
            <a:r>
              <a:rPr lang="en-US" dirty="0"/>
              <a:t>“where does the money come from?” 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F3A2-2FD8-4426-E622-0E7AF202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 four major sources of revenues </a:t>
            </a:r>
            <a:r>
              <a:rPr lang="en-US" b="1" dirty="0"/>
              <a:t>excluding grants and awards</a:t>
            </a:r>
          </a:p>
          <a:p>
            <a:pPr lvl="1"/>
            <a:r>
              <a:rPr lang="en-US" dirty="0"/>
              <a:t>Property taxes $0.43. $6,933,750 (only one NTB has control over-County is separate).</a:t>
            </a:r>
          </a:p>
          <a:p>
            <a:pPr lvl="2"/>
            <a:r>
              <a:rPr lang="en-US" dirty="0"/>
              <a:t>$0.26 General fund, $0.10 Beach (Shoreline Protection), $0.07 Capital Improvement fund</a:t>
            </a:r>
          </a:p>
          <a:p>
            <a:pPr lvl="1"/>
            <a:r>
              <a:rPr lang="en-US" dirty="0"/>
              <a:t>Sales taxes $2,644,292—(split General 74.4% and Beach 25.6%)</a:t>
            </a:r>
          </a:p>
          <a:p>
            <a:pPr lvl="1"/>
            <a:r>
              <a:rPr lang="en-US" dirty="0"/>
              <a:t>Accommodation fees  $1,650,000 (rentals)-100% to Beach (Shoreline Protection)</a:t>
            </a:r>
          </a:p>
          <a:p>
            <a:pPr lvl="2"/>
            <a:r>
              <a:rPr lang="en-US" dirty="0"/>
              <a:t>These are set by the State not NTB</a:t>
            </a:r>
          </a:p>
          <a:p>
            <a:pPr lvl="1"/>
            <a:r>
              <a:rPr lang="en-US" dirty="0"/>
              <a:t>Parking fees  $448,500  (75% beach, 25% general fund)</a:t>
            </a:r>
          </a:p>
        </p:txBody>
      </p:sp>
    </p:spTree>
    <p:extLst>
      <p:ext uri="{BB962C8B-B14F-4D97-AF65-F5344CB8AC3E}">
        <p14:creationId xmlns:p14="http://schemas.microsoft.com/office/powerpoint/2010/main" val="18730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AA1A-7A58-9C2F-227D-2D8B2ECC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Town’s largest budgeted expenses?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1F48-6448-A80D-ACC4-4F715210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 5 Beach Project </a:t>
            </a:r>
            <a:r>
              <a:rPr lang="en-US" dirty="0"/>
              <a:t>formerly USDA loan (refinanced as SOB’s) $2,006,204 (annual payment 4 years remaining)</a:t>
            </a:r>
          </a:p>
          <a:p>
            <a:r>
              <a:rPr lang="en-US" b="1" dirty="0"/>
              <a:t>Fire department </a:t>
            </a:r>
            <a:r>
              <a:rPr lang="en-US" dirty="0"/>
              <a:t>$1,612,748 (does not include capital fund dollars of over $1 million)</a:t>
            </a:r>
          </a:p>
          <a:p>
            <a:r>
              <a:rPr lang="en-US" b="1" dirty="0"/>
              <a:t>Police department </a:t>
            </a:r>
            <a:r>
              <a:rPr lang="en-US" dirty="0"/>
              <a:t>$1,388,870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2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48A1-5DE2-A1BA-53AB-0C196A06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taxes</a:t>
            </a:r>
            <a:br>
              <a:rPr lang="en-US" dirty="0"/>
            </a:br>
            <a:r>
              <a:rPr lang="en-US" dirty="0"/>
              <a:t>why did they increase?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F15F-09B7-1B7D-15A0-0221FB4E5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3713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Every four (4) years Onslow County does an individual property revaluation which becomes basis for assessing taxes—occurred in 2022 but can be appealed</a:t>
            </a:r>
          </a:p>
          <a:p>
            <a:r>
              <a:rPr lang="en-US" dirty="0"/>
              <a:t>NTB saw more than a 50% increase in total “value” although this varies by individual property and included “new construction”</a:t>
            </a:r>
          </a:p>
          <a:p>
            <a:pPr lvl="1"/>
            <a:r>
              <a:rPr lang="en-US" dirty="0"/>
              <a:t>Property values (including resales) and rentals soared over that period</a:t>
            </a:r>
          </a:p>
          <a:p>
            <a:pPr lvl="1"/>
            <a:r>
              <a:rPr lang="en-US" dirty="0"/>
              <a:t>Onslow has an interactive map showing these—</a:t>
            </a:r>
            <a:r>
              <a:rPr lang="en-US" dirty="0" err="1"/>
              <a:t>eg</a:t>
            </a:r>
            <a:r>
              <a:rPr lang="en-US" dirty="0"/>
              <a:t> my house value is in the 114% increase area </a:t>
            </a:r>
          </a:p>
          <a:p>
            <a:r>
              <a:rPr lang="en-US" dirty="0"/>
              <a:t>NTB and Onslow actually dropped their “tax rate” - NTB from $0.46 to $0.43 and Onslow County from $0.705 to $0.655.</a:t>
            </a:r>
          </a:p>
          <a:p>
            <a:pPr lvl="1"/>
            <a:r>
              <a:rPr lang="en-US" b="1" dirty="0"/>
              <a:t>NTB receives approximately 40% of the total property taxes paid in total</a:t>
            </a:r>
            <a:r>
              <a:rPr lang="en-US" dirty="0"/>
              <a:t>, and we assume a 99.3% collection on  our share (the $0.43)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2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4B08-1FBE-D121-2D5D-B3AAF66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money go?</a:t>
            </a:r>
          </a:p>
        </p:txBody>
      </p:sp>
    </p:spTree>
    <p:extLst>
      <p:ext uri="{BB962C8B-B14F-4D97-AF65-F5344CB8AC3E}">
        <p14:creationId xmlns:p14="http://schemas.microsoft.com/office/powerpoint/2010/main" val="186550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C625-C5DE-BB3D-B3FF-F94111CF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2023/2024 Budget Revenues and Expenses </a:t>
            </a:r>
            <a:br>
              <a:rPr lang="en-US" dirty="0"/>
            </a:br>
            <a:r>
              <a:rPr lang="en-US" dirty="0"/>
              <a:t>Shoreline Protection (beach)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39B5-E9E7-B4A8-C996-61D17086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Revenues $4,254,816.65 (31% of total revenue)</a:t>
            </a:r>
          </a:p>
          <a:p>
            <a:r>
              <a:rPr lang="en-US" dirty="0"/>
              <a:t>Expenses (significant)</a:t>
            </a:r>
          </a:p>
          <a:p>
            <a:pPr lvl="1"/>
            <a:r>
              <a:rPr lang="en-US" dirty="0"/>
              <a:t>Phase 5 USDA (refinanced as SOB’s) $2,006,204.00 (47%)</a:t>
            </a:r>
          </a:p>
          <a:p>
            <a:pPr lvl="2"/>
            <a:r>
              <a:rPr lang="en-US" dirty="0"/>
              <a:t>Brings total payoff to over $7 million of original $15 million since 2021 with another $2 million paid off this year</a:t>
            </a:r>
          </a:p>
          <a:p>
            <a:pPr lvl="1"/>
            <a:r>
              <a:rPr lang="en-US" dirty="0"/>
              <a:t>Future Projects $1,076,612.65 (25%)</a:t>
            </a:r>
          </a:p>
          <a:p>
            <a:pPr lvl="1"/>
            <a:r>
              <a:rPr lang="en-US" dirty="0"/>
              <a:t>New River EIS $280,000 (commonly referred to as the “groin” project)</a:t>
            </a:r>
          </a:p>
          <a:p>
            <a:pPr lvl="1"/>
            <a:r>
              <a:rPr lang="en-US" dirty="0"/>
              <a:t>Sea Oats and Vitex removal $266,000</a:t>
            </a:r>
          </a:p>
          <a:p>
            <a:pPr lvl="1"/>
            <a:r>
              <a:rPr lang="en-US" dirty="0"/>
              <a:t>30 year beach plan $30,000</a:t>
            </a:r>
          </a:p>
          <a:p>
            <a:pPr lvl="1"/>
            <a:r>
              <a:rPr lang="en-US" dirty="0"/>
              <a:t>Sand bag repair $200,000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5E19-B5BF-1F3F-228F-37D10B0D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21" y="1520329"/>
            <a:ext cx="9563557" cy="198304"/>
          </a:xfrm>
        </p:spPr>
        <p:txBody>
          <a:bodyPr>
            <a:normAutofit fontScale="90000"/>
          </a:bodyPr>
          <a:lstStyle/>
          <a:p>
            <a:r>
              <a:rPr lang="en-US" dirty="0"/>
              <a:t>2023/2024 Budget Revenues and expenses </a:t>
            </a:r>
            <a:br>
              <a:rPr lang="en-US" dirty="0"/>
            </a:br>
            <a:r>
              <a:rPr lang="en-US" dirty="0"/>
              <a:t>Capital Improvement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824C-0681-BC6E-F747-D663ACCB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464" y="2710149"/>
            <a:ext cx="9232134" cy="3661479"/>
          </a:xfrm>
        </p:spPr>
        <p:txBody>
          <a:bodyPr>
            <a:normAutofit/>
          </a:bodyPr>
          <a:lstStyle/>
          <a:p>
            <a:r>
              <a:rPr lang="en-US" dirty="0"/>
              <a:t>Revenues $1,743,695.92 (12.5%) –does not include approximately $500,000 to be received from Onslow County (see later slide)</a:t>
            </a:r>
          </a:p>
          <a:p>
            <a:r>
              <a:rPr lang="en-US" dirty="0"/>
              <a:t>Expenses</a:t>
            </a:r>
          </a:p>
          <a:p>
            <a:pPr lvl="1"/>
            <a:r>
              <a:rPr lang="en-US" dirty="0"/>
              <a:t>Fire Department $930,562.50 </a:t>
            </a:r>
          </a:p>
          <a:p>
            <a:pPr lvl="1"/>
            <a:r>
              <a:rPr lang="en-US" dirty="0"/>
              <a:t>Fire Truck fund $153,187.50</a:t>
            </a:r>
          </a:p>
          <a:p>
            <a:pPr lvl="1"/>
            <a:r>
              <a:rPr lang="en-US" dirty="0"/>
              <a:t>Bike Path project $100,000</a:t>
            </a:r>
          </a:p>
          <a:p>
            <a:pPr lvl="1"/>
            <a:r>
              <a:rPr lang="en-US" dirty="0"/>
              <a:t>Future Capital Improvements $559,945.92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1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4441-E1D1-F409-1682-A47B04C5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2023/2024 Budget Revenues and expenses General Fund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A5F1-2D54-C690-2ECF-236ACE9C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Revenues  $7,591,076 (54%)</a:t>
            </a:r>
          </a:p>
          <a:p>
            <a:r>
              <a:rPr lang="en-US" dirty="0"/>
              <a:t>Expenses $7,591,076 (significant listed below)</a:t>
            </a:r>
          </a:p>
          <a:p>
            <a:pPr lvl="1"/>
            <a:r>
              <a:rPr lang="en-US" dirty="0"/>
              <a:t>Fire department $1,612,748 -22%</a:t>
            </a:r>
          </a:p>
          <a:p>
            <a:pPr lvl="1"/>
            <a:r>
              <a:rPr lang="en-US" dirty="0"/>
              <a:t>Police department $1,388,870 - 18%</a:t>
            </a:r>
          </a:p>
          <a:p>
            <a:pPr lvl="1"/>
            <a:r>
              <a:rPr lang="en-US" dirty="0"/>
              <a:t>Planning and inspections $482,340 </a:t>
            </a:r>
          </a:p>
          <a:p>
            <a:pPr lvl="1"/>
            <a:r>
              <a:rPr lang="en-US" dirty="0"/>
              <a:t>Public works (buildings, streets, trash rec)   $1,770,583  </a:t>
            </a:r>
          </a:p>
          <a:p>
            <a:pPr lvl="1"/>
            <a:r>
              <a:rPr lang="en-US" dirty="0"/>
              <a:t>Contingency (storms etc.)  $532,756</a:t>
            </a:r>
          </a:p>
          <a:p>
            <a:pPr lvl="1"/>
            <a:r>
              <a:rPr lang="en-US" dirty="0"/>
              <a:t>Admin $862,730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9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100DAC53A4F46A4C4FFC04EF7B065" ma:contentTypeVersion="3" ma:contentTypeDescription="Create a new document." ma:contentTypeScope="" ma:versionID="a38418de25cd35468d618d7fac071b88">
  <xsd:schema xmlns:xsd="http://www.w3.org/2001/XMLSchema" xmlns:xs="http://www.w3.org/2001/XMLSchema" xmlns:p="http://schemas.microsoft.com/office/2006/metadata/properties" xmlns:ns3="5652afc5-45bf-4922-9ecd-df9ea0820ec3" targetNamespace="http://schemas.microsoft.com/office/2006/metadata/properties" ma:root="true" ma:fieldsID="1dbc308c7bc018290c2554d0a79aada0" ns3:_="">
    <xsd:import namespace="5652afc5-45bf-4922-9ecd-df9ea0820e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2afc5-45bf-4922-9ecd-df9ea0820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652afc5-45bf-4922-9ecd-df9ea0820ec3"/>
  </ds:schemaRefs>
</ds:datastoreItem>
</file>

<file path=customXml/itemProps3.xml><?xml version="1.0" encoding="utf-8"?>
<ds:datastoreItem xmlns:ds="http://schemas.openxmlformats.org/officeDocument/2006/customXml" ds:itemID="{8A124BFA-5AC2-4419-9C82-D67758A13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2afc5-45bf-4922-9ecd-df9ea0820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29744</TotalTime>
  <Words>1141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Worksheet</vt:lpstr>
      <vt:lpstr>Acrobat Document</vt:lpstr>
      <vt:lpstr>North Topsail Beach Activities Update  October 2023 Richard Grant  </vt:lpstr>
      <vt:lpstr>MAJOR ACTIVITIES SUMMARY  </vt:lpstr>
      <vt:lpstr>Revenues 23/24 budget “where does the money come from?”   </vt:lpstr>
      <vt:lpstr>What are the Town’s largest budgeted expenses?</vt:lpstr>
      <vt:lpstr>Property taxes why did they increase?</vt:lpstr>
      <vt:lpstr>Where does the money go?</vt:lpstr>
      <vt:lpstr>2023/2024 Budget Revenues and Expenses  Shoreline Protection (beach)</vt:lpstr>
      <vt:lpstr>2023/2024 Budget Revenues and expenses  Capital Improvement Fund</vt:lpstr>
      <vt:lpstr>2023/2024 Budget Revenues and expenses General Fund  </vt:lpstr>
      <vt:lpstr> NTB/Onslow County Partnership</vt:lpstr>
      <vt:lpstr>Grants (single)</vt:lpstr>
      <vt:lpstr>Grants/funding  (continuing)</vt:lpstr>
      <vt:lpstr>Beach Projects since 2013 Summary Data provided by NTB Beach Engineer </vt:lpstr>
      <vt:lpstr>PowerPoint Presentation</vt:lpstr>
      <vt:lpstr>USACE SLIDE PHASE 5 PROJECT “why NTB could not participate—it cost more than we could afford and costs kept rising”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DESIGN</dc:title>
  <dc:creator>richard grant</dc:creator>
  <cp:lastModifiedBy>Rick Grant</cp:lastModifiedBy>
  <cp:revision>40</cp:revision>
  <cp:lastPrinted>2023-09-20T13:43:35Z</cp:lastPrinted>
  <dcterms:created xsi:type="dcterms:W3CDTF">2023-02-19T13:10:02Z</dcterms:created>
  <dcterms:modified xsi:type="dcterms:W3CDTF">2023-09-22T15:32:58Z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0x010100FC1100DAC53A4F46A4C4FFC04EF7B065</vt:lpwstr>
  </property>
</Properties>
</file>