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65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2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984" userDrawn="1">
          <p15:clr>
            <a:srgbClr val="A4A3A4"/>
          </p15:clr>
        </p15:guide>
        <p15:guide id="4" orient="horz" pos="24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52" autoAdjust="0"/>
  </p:normalViewPr>
  <p:slideViewPr>
    <p:cSldViewPr snapToGrid="0" showGuides="1">
      <p:cViewPr varScale="1">
        <p:scale>
          <a:sx n="104" d="100"/>
          <a:sy n="104" d="100"/>
        </p:scale>
        <p:origin x="144" y="252"/>
      </p:cViewPr>
      <p:guideLst>
        <p:guide orient="horz" pos="912"/>
        <p:guide pos="3840"/>
        <p:guide orient="horz" pos="3984"/>
        <p:guide orient="horz" pos="247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66" d="100"/>
          <a:sy n="66" d="100"/>
        </p:scale>
        <p:origin x="333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itlin Elliott" userId="b73db3c3-7624-4e6e-a98e-7a3c04683def" providerId="ADAL" clId="{D9CDF38F-ED58-4E49-BB56-A4718CBB5CD3}"/>
    <pc:docChg chg="modSld">
      <pc:chgData name="Caitlin Elliott" userId="b73db3c3-7624-4e6e-a98e-7a3c04683def" providerId="ADAL" clId="{D9CDF38F-ED58-4E49-BB56-A4718CBB5CD3}" dt="2023-12-06T15:16:50.206" v="11" actId="20577"/>
      <pc:docMkLst>
        <pc:docMk/>
      </pc:docMkLst>
      <pc:sldChg chg="modSp mod">
        <pc:chgData name="Caitlin Elliott" userId="b73db3c3-7624-4e6e-a98e-7a3c04683def" providerId="ADAL" clId="{D9CDF38F-ED58-4E49-BB56-A4718CBB5CD3}" dt="2023-12-06T15:16:50.206" v="11" actId="20577"/>
        <pc:sldMkLst>
          <pc:docMk/>
          <pc:sldMk cId="2784556480" sldId="265"/>
        </pc:sldMkLst>
        <pc:spChg chg="mod">
          <ac:chgData name="Caitlin Elliott" userId="b73db3c3-7624-4e6e-a98e-7a3c04683def" providerId="ADAL" clId="{D9CDF38F-ED58-4E49-BB56-A4718CBB5CD3}" dt="2023-12-06T15:16:50.206" v="11" actId="20577"/>
          <ac:spMkLst>
            <pc:docMk/>
            <pc:sldMk cId="2784556480" sldId="265"/>
            <ac:spMk id="87" creationId="{272137A7-80FC-401A-9E10-827E089EF3F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23F4313-9FCE-4A92-819A-FAD0FCF0E5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D8F2DB-1094-477F-B0A7-6AC3F2199E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11738-7B43-4B42-A93F-63432E515165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06BA01-9EAD-49E8-91CF-2A395945EA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7E85C4-F9C1-42D8-B803-39C514A3B3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74F99-60BC-462F-82FF-AD0F7D337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0195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B000E-1A2E-4D2B-BADE-37753AB93090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226AB8-ACBE-42E6-92F5-667EDDCD96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577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226AB8-ACBE-42E6-92F5-667EDDCD965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435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226AB8-ACBE-42E6-92F5-667EDDCD965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874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BD421-E477-405A-91D4-9468DE9BE4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024F0D-0F00-4C64-975C-BD7D4FE0E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D0E03-CFD6-4610-88AC-17F03CE8E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ACFF-56C3-4453-9BAD-A02FE717F83E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4536D-CBA9-4A34-85D3-481BD129E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1F8E3-036A-45B8-BF1F-BEF0C559E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7955-6230-48B4-BD8B-A7C460F759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744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6B1F3-61FB-4FDC-814D-EEC1C1FC3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2403B0-8D7F-4489-AB72-C346C88701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C9304-E5BD-4F3E-ADB0-974FEBCDE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ACFF-56C3-4453-9BAD-A02FE717F83E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8AD29-D9CD-42D8-9604-C47996EE9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2C394-EF43-405B-9653-70AAB9098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7955-6230-48B4-BD8B-A7C460F759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4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D1E61D-2F00-41ED-8D92-7CAEB9A5A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647491-5142-48CA-9664-F5082D450F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4576D-BE01-4BB5-A9F4-7DE4814E6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ACFF-56C3-4453-9BAD-A02FE717F83E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0CA14-AD61-4101-9143-F7884378C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8B885-CFEA-4882-BBEA-C5F142089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7955-6230-48B4-BD8B-A7C460F759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664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C47AB-DC6F-40F0-B4FB-9C0850EE0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939C5-683A-4FDC-A8CF-5F35848AD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FB5F0-A7AB-4ACB-91A6-4B836F174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ACFF-56C3-4453-9BAD-A02FE717F83E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1BCE02-CEFC-4D30-BBB0-23CE2CB5B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49760-3E16-4F16-B710-C85178E29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7955-6230-48B4-BD8B-A7C460F759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804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EE07D-6026-47C0-975A-7E493011B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C00015-2956-4E1F-B05F-214F1DE24E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56B43-C1CB-4618-B91B-AAAEEB401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ACFF-56C3-4453-9BAD-A02FE717F83E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688E39-E80F-4C18-9C2A-69886B822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4C5964-5187-4195-8EAF-85D18DC4F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7955-6230-48B4-BD8B-A7C460F759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91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7B990-ED8C-4AAA-8241-C4881B138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612F2-9E33-44D3-80E2-578C5440A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F7B21-660D-43B3-9151-B40C9ABCD7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326A10-CB05-4418-9338-CB55A7059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ACFF-56C3-4453-9BAD-A02FE717F83E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40335-9BE1-42D1-A30D-C3232BD3E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E95C68-4307-4B03-8921-74DB10410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7955-6230-48B4-BD8B-A7C460F759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209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EBEC8-AC56-429B-89C3-BB6A0E6E3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3866BA-F48C-4383-B119-81B349676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89F967-CBBC-414E-9DC3-136707A8D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905A60-FBC4-40AC-9F71-0FAD9CD7A6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F92BA-75D6-44F9-A1C8-BCFBF6FF6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93CDDC-3537-4692-BE83-87B2A82A7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ACFF-56C3-4453-9BAD-A02FE717F83E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37B9E1-D5EA-4054-8D92-F930B3696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98A038-7CD6-4715-9FDA-7194E6BCA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7955-6230-48B4-BD8B-A7C460F759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039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65FAF-B698-49B0-B197-FD64C97AF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3E3F44-F1D6-40F7-9A7D-0542C4A9C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ACFF-56C3-4453-9BAD-A02FE717F83E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48CC28-3F4A-42A0-B211-4BA085ADC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B6C99-6764-43D0-84AE-52C83494F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7955-6230-48B4-BD8B-A7C460F759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76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79C79D-3B8A-4FA9-BC4A-63E3EF10A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ACFF-56C3-4453-9BAD-A02FE717F83E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730E35-44DB-4FED-9E24-5BBE5D9DA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CDC42F-3337-4692-B53C-A55290487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7955-6230-48B4-BD8B-A7C460F759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420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07D58-952D-44D7-9911-60544C9F5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BC150-9914-4A82-84CF-B3708B975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4A7C02-9C7E-401F-BABE-D3028FF18C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6080A-4623-4F4C-B5BF-7E9E7531F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ACFF-56C3-4453-9BAD-A02FE717F83E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9B1D15-0BD5-4F6E-A265-BD1F2F361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F764D4-AA29-4DF8-A501-E2B904E9C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7955-6230-48B4-BD8B-A7C460F759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856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4D526-F53C-446D-8D7C-8A73C2A6A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41CC3D-D32B-4629-85B8-E779A41050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517242-BF08-4A5E-ABD7-483896CAE9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B2B8E4-DF23-4701-B28A-B9E5700B3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0ACFF-56C3-4453-9BAD-A02FE717F83E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6DE909-4588-4CF5-B2FA-B76312433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A005E-65C2-4007-815C-52F23809F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7955-6230-48B4-BD8B-A7C460F759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hingle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373118-F27D-412D-B19A-2DB8C8101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37CCC-B536-48B0-B893-63FFC2EBD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E552F-73E7-48CE-AAB3-E947C535D5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0ACFF-56C3-4453-9BAD-A02FE717F83E}" type="datetimeFigureOut">
              <a:rPr lang="en-US" smtClean="0"/>
              <a:t>12/6/2023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40B4F-2015-4E9F-BCB3-E0BFA4AF9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10C3C-BBD3-4864-98E4-5D7B08A627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A7955-6230-48B4-BD8B-A7C460F759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680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 hidden="1">
            <a:extLst>
              <a:ext uri="{FF2B5EF4-FFF2-40B4-BE49-F238E27FC236}">
                <a16:creationId xmlns:a16="http://schemas.microsoft.com/office/drawing/2014/main" id="{D40AC950-D76D-4541-AED5-69FA8D8FCC1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Balanced scorecard slide 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A5D2A43-E613-4861-B777-A0FBFF4745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07800" y="0"/>
            <a:ext cx="584200" cy="584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C92C2E-8888-42AB-A36D-D6F2B362B0CD}"/>
              </a:ext>
            </a:extLst>
          </p:cNvPr>
          <p:cNvSpPr txBox="1"/>
          <p:nvPr/>
        </p:nvSpPr>
        <p:spPr>
          <a:xfrm>
            <a:off x="1463903" y="516143"/>
            <a:ext cx="9264193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3200" b="1" dirty="0">
                <a:latin typeface="+mj-lt"/>
              </a:rPr>
              <a:t>NORTH TOPSAIL BEACH FIRE STATION</a:t>
            </a:r>
            <a:endParaRPr lang="en-US" sz="3600" dirty="0">
              <a:latin typeface="+mj-lt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72137A7-80FC-401A-9E10-827E089EF3F5}"/>
              </a:ext>
            </a:extLst>
          </p:cNvPr>
          <p:cNvSpPr txBox="1"/>
          <p:nvPr/>
        </p:nvSpPr>
        <p:spPr>
          <a:xfrm>
            <a:off x="1024050" y="2143071"/>
            <a:ext cx="10143897" cy="42473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242424"/>
                </a:solidFill>
                <a:effectLst/>
              </a:rPr>
              <a:t>October 18, 2023 – IFB Issued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242424"/>
                </a:solidFill>
                <a:effectLst/>
              </a:rPr>
              <a:t>October 24, 2023 – Specifications made available.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242424"/>
                </a:solidFill>
                <a:effectLst/>
              </a:rPr>
              <a:t>October 31, 2023 – Receive Audit and send to LGC.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242424"/>
                </a:solidFill>
                <a:effectLst/>
              </a:rPr>
              <a:t>October 31, 2023 – Mandatory Pre-Bid meeting held.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242424"/>
                </a:solidFill>
                <a:effectLst/>
              </a:rPr>
              <a:t>November 1, 2023 – Board of Aldermen to consider/approve Resolution with broad authorization ($8Million).  The original estimate was $6-$7 million.  I used $8 million, so we do not have to start the process over with the LGC.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242424"/>
                </a:solidFill>
                <a:effectLst/>
              </a:rPr>
              <a:t>November 1, 2023 – Board of Aldermen authorizes Public Hearing for December 6, 2023.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242424"/>
                </a:solidFill>
                <a:effectLst/>
              </a:rPr>
              <a:t>November 7, 2023 – 2pm is the final day and cut off time for questions from bidders.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242424"/>
                </a:solidFill>
                <a:effectLst/>
              </a:rPr>
              <a:t>November 14, 2023 – Final Addendums to be issued.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242424"/>
                </a:solidFill>
                <a:effectLst/>
              </a:rPr>
              <a:t>November 21, 2023 – Bids Due with public bid opening at 2pm.  Six bids received.  The bids ranged from $6,102,689 to $6,456,000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242424"/>
                </a:solidFill>
                <a:effectLst/>
              </a:rPr>
              <a:t>November 21-November 29, 2023 – Review of bids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i="0" dirty="0">
                <a:solidFill>
                  <a:srgbClr val="242424"/>
                </a:solidFill>
                <a:effectLst/>
              </a:rPr>
              <a:t>November 22, 2023</a:t>
            </a:r>
            <a:r>
              <a:rPr lang="en-US" sz="1400" b="0" i="0" dirty="0">
                <a:solidFill>
                  <a:srgbClr val="242424"/>
                </a:solidFill>
                <a:effectLst/>
              </a:rPr>
              <a:t> – RFP finalized to solicit institutions for an Installment Financing Contract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242424"/>
                </a:solidFill>
                <a:effectLst/>
              </a:rPr>
              <a:t>November 29, 2023 – Bid Review completed with full recommendation for Board of Aldermen packet.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i="0" dirty="0">
                <a:solidFill>
                  <a:srgbClr val="242424"/>
                </a:solidFill>
                <a:effectLst/>
              </a:rPr>
              <a:t>December 5, 2023</a:t>
            </a:r>
            <a:r>
              <a:rPr lang="en-US" sz="1400" b="0" i="0" dirty="0">
                <a:solidFill>
                  <a:srgbClr val="242424"/>
                </a:solidFill>
                <a:effectLst/>
              </a:rPr>
              <a:t> – Application submitted to LGC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242424"/>
                </a:solidFill>
                <a:effectLst/>
              </a:rPr>
              <a:t>December 6, 2023 – Public Hearing and consideration by Board of Aldermen to approve construction contract pending LGC approval.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i="0" dirty="0">
                <a:solidFill>
                  <a:srgbClr val="242424"/>
                </a:solidFill>
                <a:effectLst/>
              </a:rPr>
              <a:t>December 13, 2023 – </a:t>
            </a:r>
            <a:r>
              <a:rPr lang="en-US" sz="1400" i="0" dirty="0">
                <a:solidFill>
                  <a:srgbClr val="242424"/>
                </a:solidFill>
                <a:effectLst/>
              </a:rPr>
              <a:t>RFP responses due for the Installment Financing Contract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i="0" dirty="0">
                <a:solidFill>
                  <a:srgbClr val="242424"/>
                </a:solidFill>
                <a:effectLst/>
              </a:rPr>
              <a:t>January 3, 2024 - </a:t>
            </a:r>
            <a:r>
              <a:rPr lang="en-US" sz="1400" i="0" dirty="0">
                <a:solidFill>
                  <a:srgbClr val="242424"/>
                </a:solidFill>
                <a:effectLst/>
              </a:rPr>
              <a:t>Approval of the actual financing documents and selected bank.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242424"/>
                </a:solidFill>
                <a:effectLst/>
              </a:rPr>
              <a:t>January 9, 2024 – NC Local Government Commission Meeting – Receive approval/denial.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0" i="0">
                <a:solidFill>
                  <a:srgbClr val="242424"/>
                </a:solidFill>
                <a:effectLst/>
              </a:rPr>
              <a:t>January 15-17, </a:t>
            </a:r>
            <a:r>
              <a:rPr lang="en-US" sz="1400" b="0" i="0" dirty="0">
                <a:solidFill>
                  <a:srgbClr val="242424"/>
                </a:solidFill>
                <a:effectLst/>
              </a:rPr>
              <a:t>2024 – Anticipated closing.</a:t>
            </a:r>
          </a:p>
          <a:p>
            <a:endParaRPr lang="en-US" sz="1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8E9E76-0170-4D84-BCC3-07E8CC1CF3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273800"/>
            <a:ext cx="584200" cy="584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A4CD4B-F87F-4BE9-AEF5-4E68C5D55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75738-883E-4D82-874A-987559CF11A8}" type="datetime1">
              <a:rPr lang="en-US" smtClean="0"/>
              <a:t>12/6/2023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35256E-A38D-6AA1-2F91-E274FE6D7A61}"/>
              </a:ext>
            </a:extLst>
          </p:cNvPr>
          <p:cNvSpPr txBox="1"/>
          <p:nvPr/>
        </p:nvSpPr>
        <p:spPr>
          <a:xfrm>
            <a:off x="4540826" y="1423858"/>
            <a:ext cx="311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ORIGINAL TIMELINE PROVIDED:</a:t>
            </a:r>
          </a:p>
        </p:txBody>
      </p:sp>
    </p:spTree>
    <p:extLst>
      <p:ext uri="{BB962C8B-B14F-4D97-AF65-F5344CB8AC3E}">
        <p14:creationId xmlns:p14="http://schemas.microsoft.com/office/powerpoint/2010/main" val="2784556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 hidden="1">
            <a:extLst>
              <a:ext uri="{FF2B5EF4-FFF2-40B4-BE49-F238E27FC236}">
                <a16:creationId xmlns:a16="http://schemas.microsoft.com/office/drawing/2014/main" id="{D40AC950-D76D-4541-AED5-69FA8D8FCC1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Balanced scorecard slide 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A5D2A43-E613-4861-B777-A0FBFF4745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07800" y="0"/>
            <a:ext cx="584200" cy="584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C92C2E-8888-42AB-A36D-D6F2B362B0CD}"/>
              </a:ext>
            </a:extLst>
          </p:cNvPr>
          <p:cNvSpPr txBox="1"/>
          <p:nvPr/>
        </p:nvSpPr>
        <p:spPr>
          <a:xfrm>
            <a:off x="1463903" y="516143"/>
            <a:ext cx="9264193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3200" b="1" dirty="0">
                <a:latin typeface="+mj-lt"/>
              </a:rPr>
              <a:t>NORTH TOPSAIL BEACH FIRE STATION</a:t>
            </a:r>
            <a:endParaRPr lang="en-US" sz="3600" dirty="0">
              <a:latin typeface="+mj-lt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72137A7-80FC-401A-9E10-827E089EF3F5}"/>
              </a:ext>
            </a:extLst>
          </p:cNvPr>
          <p:cNvSpPr txBox="1"/>
          <p:nvPr/>
        </p:nvSpPr>
        <p:spPr>
          <a:xfrm>
            <a:off x="313165" y="2955870"/>
            <a:ext cx="5543238" cy="14619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</a:rPr>
              <a:t>December 5       Submit LGC application</a:t>
            </a: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</a:rPr>
              <a:t>December 6       Town holds public hearing; accepts construction contract</a:t>
            </a:r>
          </a:p>
          <a:p>
            <a:r>
              <a:rPr lang="en-US" sz="1400" b="0" i="0" dirty="0">
                <a:solidFill>
                  <a:srgbClr val="000000"/>
                </a:solidFill>
                <a:effectLst/>
              </a:rPr>
              <a:t>December 13     RFP Responses Due </a:t>
            </a: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</a:rPr>
              <a:t>January 3            Town adopts Approving Resolution</a:t>
            </a: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</a:rPr>
              <a:t>January 9            LGC Meeting – Receive Approval/Denial</a:t>
            </a:r>
          </a:p>
          <a:p>
            <a:pPr algn="l"/>
            <a:r>
              <a:rPr lang="en-US" sz="1400" b="0" i="0" dirty="0">
                <a:solidFill>
                  <a:srgbClr val="000000"/>
                </a:solidFill>
                <a:effectLst/>
              </a:rPr>
              <a:t>January 15-17    Closing</a:t>
            </a:r>
          </a:p>
          <a:p>
            <a:endParaRPr lang="en-US" sz="11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8E9E76-0170-4D84-BCC3-07E8CC1CF3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273800"/>
            <a:ext cx="584200" cy="584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A4CD4B-F87F-4BE9-AEF5-4E68C5D55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75738-883E-4D82-874A-987559CF11A8}" type="datetime1">
              <a:rPr lang="en-US" smtClean="0"/>
              <a:t>12/6/2023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35256E-A38D-6AA1-2F91-E274FE6D7A61}"/>
              </a:ext>
            </a:extLst>
          </p:cNvPr>
          <p:cNvSpPr txBox="1"/>
          <p:nvPr/>
        </p:nvSpPr>
        <p:spPr>
          <a:xfrm>
            <a:off x="584200" y="2495245"/>
            <a:ext cx="3933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TIMELINE UPDATE: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92A8A2F-9443-C9D8-1527-EE850286B5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987548"/>
              </p:ext>
            </p:extLst>
          </p:nvPr>
        </p:nvGraphicFramePr>
        <p:xfrm>
          <a:off x="6817649" y="1642613"/>
          <a:ext cx="4448405" cy="389854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792668">
                  <a:extLst>
                    <a:ext uri="{9D8B030D-6E8A-4147-A177-3AD203B41FA5}">
                      <a16:colId xmlns:a16="http://schemas.microsoft.com/office/drawing/2014/main" val="873189965"/>
                    </a:ext>
                  </a:extLst>
                </a:gridCol>
                <a:gridCol w="1218579">
                  <a:extLst>
                    <a:ext uri="{9D8B030D-6E8A-4147-A177-3AD203B41FA5}">
                      <a16:colId xmlns:a16="http://schemas.microsoft.com/office/drawing/2014/main" val="4264620380"/>
                    </a:ext>
                  </a:extLst>
                </a:gridCol>
                <a:gridCol w="1218579">
                  <a:extLst>
                    <a:ext uri="{9D8B030D-6E8A-4147-A177-3AD203B41FA5}">
                      <a16:colId xmlns:a16="http://schemas.microsoft.com/office/drawing/2014/main" val="2008959137"/>
                    </a:ext>
                  </a:extLst>
                </a:gridCol>
                <a:gridCol w="1218579">
                  <a:extLst>
                    <a:ext uri="{9D8B030D-6E8A-4147-A177-3AD203B41FA5}">
                      <a16:colId xmlns:a16="http://schemas.microsoft.com/office/drawing/2014/main" val="2142163030"/>
                    </a:ext>
                  </a:extLst>
                </a:gridCol>
              </a:tblGrid>
              <a:tr h="29094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Principal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Interest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4820687"/>
                  </a:ext>
                </a:extLst>
              </a:tr>
              <a:tr h="20025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 $                 -  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 $                 -  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4607790"/>
                  </a:ext>
                </a:extLst>
              </a:tr>
              <a:tr h="200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Year 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        -  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135,375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135,375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4664052"/>
                  </a:ext>
                </a:extLst>
              </a:tr>
              <a:tr h="200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Year 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375,000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 $         270,750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645,750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249865"/>
                  </a:ext>
                </a:extLst>
              </a:tr>
              <a:tr h="200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Year 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375,000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252,000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627,000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7249910"/>
                  </a:ext>
                </a:extLst>
              </a:tr>
              <a:tr h="200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Year 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375,000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233,250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608,250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7711839"/>
                  </a:ext>
                </a:extLst>
              </a:tr>
              <a:tr h="200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Year 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375,000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214,500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589,500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3988585"/>
                  </a:ext>
                </a:extLst>
              </a:tr>
              <a:tr h="200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Year 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375,000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195,750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570,750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6530150"/>
                  </a:ext>
                </a:extLst>
              </a:tr>
              <a:tr h="200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Year 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375,000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 $         177,000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552,000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1740308"/>
                  </a:ext>
                </a:extLst>
              </a:tr>
              <a:tr h="200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Year 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375,000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158,250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 $         533,250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89178790"/>
                  </a:ext>
                </a:extLst>
              </a:tr>
              <a:tr h="200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Year 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375,000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139,500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514,500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8110699"/>
                  </a:ext>
                </a:extLst>
              </a:tr>
              <a:tr h="200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Year 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375,000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120,750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495,750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8468553"/>
                  </a:ext>
                </a:extLst>
              </a:tr>
              <a:tr h="200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Year 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375,000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102,000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477,000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7018242"/>
                  </a:ext>
                </a:extLst>
              </a:tr>
              <a:tr h="200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Year 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370,000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 $           83,250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453,250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8443373"/>
                  </a:ext>
                </a:extLst>
              </a:tr>
              <a:tr h="200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Year 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370,000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  64,750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434,750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3288459"/>
                  </a:ext>
                </a:extLst>
              </a:tr>
              <a:tr h="200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Year 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370,000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  46,250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416,250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74729715"/>
                  </a:ext>
                </a:extLst>
              </a:tr>
              <a:tr h="200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Year 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370,000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  27,750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$         397,750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56215447"/>
                  </a:ext>
                </a:extLst>
              </a:tr>
              <a:tr h="200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Year 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 $         370,000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 $            9,250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 $         379,250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703474"/>
                  </a:ext>
                </a:extLst>
              </a:tr>
              <a:tr h="20319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5,600,000 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2,230,375 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      7,830,375 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9380180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7768761-EC05-5E19-6914-BD4D8FF5F8BC}"/>
              </a:ext>
            </a:extLst>
          </p:cNvPr>
          <p:cNvSpPr txBox="1"/>
          <p:nvPr/>
        </p:nvSpPr>
        <p:spPr>
          <a:xfrm>
            <a:off x="7237857" y="1273281"/>
            <a:ext cx="3607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SAMPLE AMORTIZATION SCHEDULE: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AF4A49-74C8-92DF-12B9-4DF86E2E4DD3}"/>
              </a:ext>
            </a:extLst>
          </p:cNvPr>
          <p:cNvSpPr txBox="1"/>
          <p:nvPr/>
        </p:nvSpPr>
        <p:spPr>
          <a:xfrm>
            <a:off x="7670251" y="5796746"/>
            <a:ext cx="2743200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Total Project Amount: $5,600,000</a:t>
            </a:r>
          </a:p>
          <a:p>
            <a:pPr algn="ctr"/>
            <a:r>
              <a:rPr lang="en-US" sz="1400" dirty="0"/>
              <a:t>Term: 15 Years</a:t>
            </a:r>
          </a:p>
          <a:p>
            <a:pPr algn="ctr"/>
            <a:r>
              <a:rPr lang="en-US" sz="1400" dirty="0"/>
              <a:t>Interest Rate: 5%</a:t>
            </a:r>
          </a:p>
        </p:txBody>
      </p:sp>
    </p:spTree>
    <p:extLst>
      <p:ext uri="{BB962C8B-B14F-4D97-AF65-F5344CB8AC3E}">
        <p14:creationId xmlns:p14="http://schemas.microsoft.com/office/powerpoint/2010/main" val="2007144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cD color sc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31737"/>
      </a:accent1>
      <a:accent2>
        <a:srgbClr val="FFC427"/>
      </a:accent2>
      <a:accent3>
        <a:srgbClr val="B4D78E"/>
      </a:accent3>
      <a:accent4>
        <a:srgbClr val="749CD3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dern 04">
      <a:majorFont>
        <a:latin typeface="Century Gothic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89048086_win32_partially" id="{19AF56B3-7F1C-40D5-9734-654D493A6D09}" vid="{F9F14382-8FB4-49A6-A43D-3F3900D1CD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3AD23832-4FF3-481A-BF21-E685DF7493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3986E7-BBBA-4E0B-9644-BCA74B964A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24ABD0-81DD-4E89-ADBD-FD03EEA4B679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Balanced scorecard, from 24Slides</Template>
  <TotalTime>81</TotalTime>
  <Words>568</Words>
  <Application>Microsoft Office PowerPoint</Application>
  <PresentationFormat>Widescreen</PresentationFormat>
  <Paragraphs>112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Helvetica</vt:lpstr>
      <vt:lpstr>Office Theme</vt:lpstr>
      <vt:lpstr>Balanced scorecard slide 3</vt:lpstr>
      <vt:lpstr>Balanced scorecard slide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Balanced scorecard slide 3</dc:title>
  <dc:creator>Caitlin Elliott</dc:creator>
  <cp:lastModifiedBy>Caitlin Elliott</cp:lastModifiedBy>
  <cp:revision>1</cp:revision>
  <dcterms:created xsi:type="dcterms:W3CDTF">2023-12-06T13:55:22Z</dcterms:created>
  <dcterms:modified xsi:type="dcterms:W3CDTF">2023-12-06T15:16:50Z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