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3" r:id="rId1"/>
  </p:sldMasterIdLst>
  <p:notesMasterIdLst>
    <p:notesMasterId r:id="rId20"/>
  </p:notesMasterIdLst>
  <p:sldIdLst>
    <p:sldId id="256" r:id="rId2"/>
    <p:sldId id="258" r:id="rId3"/>
    <p:sldId id="259" r:id="rId4"/>
    <p:sldId id="260" r:id="rId5"/>
    <p:sldId id="261" r:id="rId6"/>
    <p:sldId id="264" r:id="rId7"/>
    <p:sldId id="292" r:id="rId8"/>
    <p:sldId id="299" r:id="rId9"/>
    <p:sldId id="301" r:id="rId10"/>
    <p:sldId id="293" r:id="rId11"/>
    <p:sldId id="267" r:id="rId12"/>
    <p:sldId id="265" r:id="rId13"/>
    <p:sldId id="304" r:id="rId14"/>
    <p:sldId id="305" r:id="rId15"/>
    <p:sldId id="268" r:id="rId16"/>
    <p:sldId id="306" r:id="rId17"/>
    <p:sldId id="307" r:id="rId18"/>
    <p:sldId id="263"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tpsa-ilm-srv1\Data\ccb\Audits%202023\North%20Topsail%20Beach\Presentation\Presentation%20Information%202023.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8961089083152961E-2"/>
          <c:y val="3.2293581714204343E-2"/>
          <c:w val="0.96523800334755294"/>
          <c:h val="0.82219250996951643"/>
        </c:manualLayout>
      </c:layout>
      <c:bar3DChart>
        <c:barDir val="col"/>
        <c:grouping val="clustered"/>
        <c:varyColors val="0"/>
        <c:ser>
          <c:idx val="0"/>
          <c:order val="0"/>
          <c:tx>
            <c:strRef>
              <c:f>'GF Operating Summary'!$C$3</c:f>
              <c:strCache>
                <c:ptCount val="1"/>
                <c:pt idx="0">
                  <c:v>Revenues &amp; Other Financing Sources</c:v>
                </c:pt>
              </c:strCache>
            </c:strRef>
          </c:tx>
          <c:spPr>
            <a:solidFill>
              <a:schemeClr val="accent2"/>
            </a:solidFill>
            <a:ln>
              <a:noFill/>
            </a:ln>
            <a:effectLst/>
            <a:sp3d/>
          </c:spPr>
          <c:invertIfNegative val="0"/>
          <c:dLbls>
            <c:dLbl>
              <c:idx val="0"/>
              <c:layout>
                <c:manualLayout>
                  <c:x val="7.9004537846470661E-3"/>
                  <c:y val="-2.93578015583675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8E-458A-ABD9-33CC63CBABF9}"/>
                </c:ext>
              </c:extLst>
            </c:dLbl>
            <c:dLbl>
              <c:idx val="1"/>
              <c:layout>
                <c:manualLayout>
                  <c:x val="1.5800907569294134E-3"/>
                  <c:y val="-1.174312062334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8E-458A-ABD9-33CC63CBABF9}"/>
                </c:ext>
              </c:extLst>
            </c:dLbl>
            <c:dLbl>
              <c:idx val="2"/>
              <c:layout>
                <c:manualLayout>
                  <c:x val="1.2640726055435307E-2"/>
                  <c:y val="-1.17431206233470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8E-458A-ABD9-33CC63CBABF9}"/>
                </c:ext>
              </c:extLst>
            </c:dLbl>
            <c:dLbl>
              <c:idx val="3"/>
              <c:layout>
                <c:manualLayout>
                  <c:x val="1.5800907569294132E-2"/>
                  <c:y val="-1.467890077918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08E-458A-ABD9-33CC63CBABF9}"/>
                </c:ext>
              </c:extLst>
            </c:dLbl>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'GF Operating Summary'!$B$5:$B$8</c:f>
              <c:numCache>
                <c:formatCode>General</c:formatCode>
                <c:ptCount val="4"/>
                <c:pt idx="0">
                  <c:v>2020</c:v>
                </c:pt>
                <c:pt idx="1">
                  <c:v>2021</c:v>
                </c:pt>
                <c:pt idx="2">
                  <c:v>2022</c:v>
                </c:pt>
                <c:pt idx="3">
                  <c:v>2023</c:v>
                </c:pt>
              </c:numCache>
            </c:numRef>
          </c:cat>
          <c:val>
            <c:numRef>
              <c:f>'GF Operating Summary'!$C$5:$C$8</c:f>
              <c:numCache>
                <c:formatCode>_("$"* #,##0_);_("$"* \(#,##0\);_("$"* "-"??_);_(@_)</c:formatCode>
                <c:ptCount val="4"/>
                <c:pt idx="0">
                  <c:v>5441472</c:v>
                </c:pt>
                <c:pt idx="1">
                  <c:v>5923630</c:v>
                </c:pt>
                <c:pt idx="2">
                  <c:v>6505016</c:v>
                </c:pt>
                <c:pt idx="3">
                  <c:v>8592067</c:v>
                </c:pt>
              </c:numCache>
            </c:numRef>
          </c:val>
          <c:extLst>
            <c:ext xmlns:c16="http://schemas.microsoft.com/office/drawing/2014/chart" uri="{C3380CC4-5D6E-409C-BE32-E72D297353CC}">
              <c16:uniqueId val="{00000000-108E-458A-ABD9-33CC63CBABF9}"/>
            </c:ext>
          </c:extLst>
        </c:ser>
        <c:ser>
          <c:idx val="1"/>
          <c:order val="1"/>
          <c:tx>
            <c:strRef>
              <c:f>'GF Operating Summary'!$D$3</c:f>
              <c:strCache>
                <c:ptCount val="1"/>
                <c:pt idx="0">
                  <c:v>Expenditures &amp; Other Financing Uses</c:v>
                </c:pt>
              </c:strCache>
            </c:strRef>
          </c:tx>
          <c:spPr>
            <a:solidFill>
              <a:srgbClr val="C00000"/>
            </a:solidFill>
            <a:ln>
              <a:noFill/>
            </a:ln>
            <a:effectLst/>
            <a:sp3d/>
          </c:spPr>
          <c:invertIfNegative val="0"/>
          <c:dLbls>
            <c:dLbl>
              <c:idx val="0"/>
              <c:layout>
                <c:manualLayout>
                  <c:x val="3.1601815138588264E-2"/>
                  <c:y val="-2.935780155836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8E-458A-ABD9-33CC63CBABF9}"/>
                </c:ext>
              </c:extLst>
            </c:dLbl>
            <c:dLbl>
              <c:idx val="1"/>
              <c:layout>
                <c:manualLayout>
                  <c:x val="3.9502268923235273E-2"/>
                  <c:y val="-1.467890077918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8E-458A-ABD9-33CC63CBABF9}"/>
                </c:ext>
              </c:extLst>
            </c:dLbl>
            <c:dLbl>
              <c:idx val="2"/>
              <c:layout>
                <c:manualLayout>
                  <c:x val="3.6342087409376507E-2"/>
                  <c:y val="-2.3486241246694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8E-458A-ABD9-33CC63CBABF9}"/>
                </c:ext>
              </c:extLst>
            </c:dLbl>
            <c:dLbl>
              <c:idx val="3"/>
              <c:layout>
                <c:manualLayout>
                  <c:x val="3.9502268923235218E-2"/>
                  <c:y val="-2.6422021402530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08E-458A-ABD9-33CC63CBABF9}"/>
                </c:ext>
              </c:extLst>
            </c:dLbl>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'GF Operating Summary'!$B$5:$B$8</c:f>
              <c:numCache>
                <c:formatCode>General</c:formatCode>
                <c:ptCount val="4"/>
                <c:pt idx="0">
                  <c:v>2020</c:v>
                </c:pt>
                <c:pt idx="1">
                  <c:v>2021</c:v>
                </c:pt>
                <c:pt idx="2">
                  <c:v>2022</c:v>
                </c:pt>
                <c:pt idx="3">
                  <c:v>2023</c:v>
                </c:pt>
              </c:numCache>
            </c:numRef>
          </c:cat>
          <c:val>
            <c:numRef>
              <c:f>'GF Operating Summary'!$D$5:$D$8</c:f>
              <c:numCache>
                <c:formatCode>_("$"* #,##0_);_("$"* \(#,##0\);_("$"* "-"??_);_(@_)</c:formatCode>
                <c:ptCount val="4"/>
                <c:pt idx="0">
                  <c:v>4986176</c:v>
                </c:pt>
                <c:pt idx="1">
                  <c:v>5404640</c:v>
                </c:pt>
                <c:pt idx="2">
                  <c:v>5699029</c:v>
                </c:pt>
                <c:pt idx="3">
                  <c:v>5978095</c:v>
                </c:pt>
              </c:numCache>
            </c:numRef>
          </c:val>
          <c:extLst>
            <c:ext xmlns:c16="http://schemas.microsoft.com/office/drawing/2014/chart" uri="{C3380CC4-5D6E-409C-BE32-E72D297353CC}">
              <c16:uniqueId val="{00000001-108E-458A-ABD9-33CC63CBABF9}"/>
            </c:ext>
          </c:extLst>
        </c:ser>
        <c:dLbls>
          <c:showLegendKey val="0"/>
          <c:showVal val="1"/>
          <c:showCatName val="0"/>
          <c:showSerName val="0"/>
          <c:showPercent val="0"/>
          <c:showBubbleSize val="0"/>
        </c:dLbls>
        <c:gapWidth val="150"/>
        <c:shape val="box"/>
        <c:axId val="378145711"/>
        <c:axId val="378140303"/>
        <c:axId val="0"/>
      </c:bar3DChart>
      <c:catAx>
        <c:axId val="3781457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2"/>
                </a:solidFill>
                <a:latin typeface="Book Antiqua" panose="02040602050305030304" pitchFamily="18" charset="0"/>
                <a:ea typeface="+mn-ea"/>
                <a:cs typeface="+mn-cs"/>
              </a:defRPr>
            </a:pPr>
            <a:endParaRPr lang="en-US"/>
          </a:p>
        </c:txPr>
        <c:crossAx val="378140303"/>
        <c:crosses val="autoZero"/>
        <c:auto val="1"/>
        <c:lblAlgn val="ctr"/>
        <c:lblOffset val="100"/>
        <c:noMultiLvlLbl val="0"/>
      </c:catAx>
      <c:valAx>
        <c:axId val="378140303"/>
        <c:scaling>
          <c:orientation val="minMax"/>
        </c:scaling>
        <c:delete val="1"/>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crossAx val="378145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Book Antiqua" panose="020406020503050303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ook Antiqua" panose="0204060205030503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397266146667034"/>
          <c:y val="0.15155636216696419"/>
          <c:w val="0.74652392892721542"/>
          <c:h val="0.72193440063741976"/>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2D74-469B-BB26-C3F6CC7962C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2D74-469B-BB26-C3F6CC7962C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2D74-469B-BB26-C3F6CC7962C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2D74-469B-BB26-C3F6CC7962C0}"/>
              </c:ext>
            </c:extLst>
          </c:dPt>
          <c:dLbls>
            <c:dLbl>
              <c:idx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D74-469B-BB26-C3F6CC7962C0}"/>
                </c:ext>
              </c:extLst>
            </c:dLbl>
            <c:dLbl>
              <c:idx val="1"/>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D74-469B-BB26-C3F6CC7962C0}"/>
                </c:ext>
              </c:extLst>
            </c:dLbl>
            <c:dLbl>
              <c:idx val="2"/>
              <c:layout>
                <c:manualLayout>
                  <c:x val="-1.4101057579318449E-2"/>
                  <c:y val="-3.0613152742758807E-2"/>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D74-469B-BB26-C3F6CC7962C0}"/>
                </c:ext>
              </c:extLst>
            </c:dLbl>
            <c:dLbl>
              <c:idx val="3"/>
              <c:layout>
                <c:manualLayout>
                  <c:x val="1.0967489228358794E-2"/>
                  <c:y val="-1.1132055542821383E-2"/>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D74-469B-BB26-C3F6CC7962C0}"/>
                </c:ext>
              </c:extLst>
            </c:dLbl>
            <c:spPr>
              <a:noFill/>
              <a:ln>
                <a:noFill/>
              </a:ln>
              <a:effectLst/>
            </c:sp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'GF Operating'!$A$4:$A$7</c:f>
              <c:strCache>
                <c:ptCount val="4"/>
                <c:pt idx="0">
                  <c:v>Ad Valorem Taxes</c:v>
                </c:pt>
                <c:pt idx="1">
                  <c:v>Unrestricted Intergovernmental</c:v>
                </c:pt>
                <c:pt idx="2">
                  <c:v>Sales &amp; Services</c:v>
                </c:pt>
                <c:pt idx="3">
                  <c:v>Other Revenues</c:v>
                </c:pt>
              </c:strCache>
            </c:strRef>
          </c:cat>
          <c:val>
            <c:numRef>
              <c:f>'GF Operating'!$F$4:$F$7</c:f>
              <c:numCache>
                <c:formatCode>_("$"* #,##0_);_("$"* \(#,##0\);_("$"* "-"??_);_(@_)</c:formatCode>
                <c:ptCount val="4"/>
                <c:pt idx="0">
                  <c:v>4211338</c:v>
                </c:pt>
                <c:pt idx="1">
                  <c:v>2916618</c:v>
                </c:pt>
                <c:pt idx="2">
                  <c:v>801175</c:v>
                </c:pt>
                <c:pt idx="3">
                  <c:v>652936</c:v>
                </c:pt>
              </c:numCache>
            </c:numRef>
          </c:val>
          <c:extLst>
            <c:ext xmlns:c16="http://schemas.microsoft.com/office/drawing/2014/chart" uri="{C3380CC4-5D6E-409C-BE32-E72D297353CC}">
              <c16:uniqueId val="{00000008-2D74-469B-BB26-C3F6CC7962C0}"/>
            </c:ext>
          </c:extLst>
        </c:ser>
        <c:ser>
          <c:idx val="1"/>
          <c:order val="1"/>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2D74-469B-BB26-C3F6CC7962C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2D74-469B-BB26-C3F6CC7962C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E-2D74-469B-BB26-C3F6CC7962C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0-2D74-469B-BB26-C3F6CC7962C0}"/>
              </c:ext>
            </c:extLst>
          </c:dPt>
          <c:dLbls>
            <c:dLbl>
              <c:idx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A-2D74-469B-BB26-C3F6CC7962C0}"/>
                </c:ext>
              </c:extLst>
            </c:dLbl>
            <c:dLbl>
              <c:idx val="1"/>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C-2D74-469B-BB26-C3F6CC7962C0}"/>
                </c:ext>
              </c:extLst>
            </c:dLbl>
            <c:dLbl>
              <c:idx val="2"/>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E-2D74-469B-BB26-C3F6CC7962C0}"/>
                </c:ext>
              </c:extLst>
            </c:dLbl>
            <c:dLbl>
              <c:idx val="3"/>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10-2D74-469B-BB26-C3F6CC7962C0}"/>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'GF Operating'!$A$4:$A$7</c:f>
              <c:strCache>
                <c:ptCount val="4"/>
                <c:pt idx="0">
                  <c:v>Ad Valorem Taxes</c:v>
                </c:pt>
                <c:pt idx="1">
                  <c:v>Unrestricted Intergovernmental</c:v>
                </c:pt>
                <c:pt idx="2">
                  <c:v>Sales &amp; Services</c:v>
                </c:pt>
                <c:pt idx="3">
                  <c:v>Other Revenues</c:v>
                </c:pt>
              </c:strCache>
            </c:strRef>
          </c:cat>
          <c:val>
            <c:numRef>
              <c:f>'GF Operating'!$G$4:$G$7</c:f>
              <c:numCache>
                <c:formatCode>0%</c:formatCode>
                <c:ptCount val="4"/>
                <c:pt idx="0">
                  <c:v>0.49071371733639463</c:v>
                </c:pt>
                <c:pt idx="1">
                  <c:v>0.33985029480660078</c:v>
                </c:pt>
                <c:pt idx="2">
                  <c:v>9.3354549667347034E-2</c:v>
                </c:pt>
                <c:pt idx="3">
                  <c:v>7.6081438189657569E-2</c:v>
                </c:pt>
              </c:numCache>
            </c:numRef>
          </c:val>
          <c:extLst>
            <c:ext xmlns:c16="http://schemas.microsoft.com/office/drawing/2014/chart" uri="{C3380CC4-5D6E-409C-BE32-E72D297353CC}">
              <c16:uniqueId val="{00000011-2D74-469B-BB26-C3F6CC7962C0}"/>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Book Antiqua" panose="0204060205030503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290134730299096"/>
          <c:y val="0.17349708253936169"/>
          <c:w val="0.75419730539401808"/>
          <c:h val="0.72985011443724512"/>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E03D-457E-B7CB-12FC562EA7A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E03D-457E-B7CB-12FC562EA7A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E03D-457E-B7CB-12FC562EA7AD}"/>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E03D-457E-B7CB-12FC562EA7AD}"/>
              </c:ext>
            </c:extLst>
          </c:dPt>
          <c:dLbls>
            <c:dLbl>
              <c:idx val="0"/>
              <c:layout>
                <c:manualLayout>
                  <c:x val="1.4305582255971432E-2"/>
                  <c:y val="-8.8228617222037842E-2"/>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03D-457E-B7CB-12FC562EA7AD}"/>
                </c:ext>
              </c:extLst>
            </c:dLbl>
            <c:dLbl>
              <c:idx val="1"/>
              <c:layout>
                <c:manualLayout>
                  <c:x val="-4.6095765047019434E-2"/>
                  <c:y val="5.6921688530345944E-3"/>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03D-457E-B7CB-12FC562EA7AD}"/>
                </c:ext>
              </c:extLst>
            </c:dLbl>
            <c:dLbl>
              <c:idx val="2"/>
              <c:layout>
                <c:manualLayout>
                  <c:x val="-2.0663618814181123E-2"/>
                  <c:y val="-1.1384337706069399E-2"/>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03D-457E-B7CB-12FC562EA7AD}"/>
                </c:ext>
              </c:extLst>
            </c:dLbl>
            <c:dLbl>
              <c:idx val="3"/>
              <c:layout>
                <c:manualLayout>
                  <c:x val="4.2916746767914647E-2"/>
                  <c:y val="-2.5614759838656149E-2"/>
                </c:manualLayout>
              </c:layout>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03D-457E-B7CB-12FC562EA7AD}"/>
                </c:ext>
              </c:extLst>
            </c:dLbl>
            <c:spPr>
              <a:noFill/>
              <a:ln>
                <a:noFill/>
              </a:ln>
              <a:effectLst/>
            </c:sp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'GF Operating'!$A$11:$A$14</c:f>
              <c:strCache>
                <c:ptCount val="4"/>
                <c:pt idx="0">
                  <c:v>General Government</c:v>
                </c:pt>
                <c:pt idx="1">
                  <c:v>Public Safety</c:v>
                </c:pt>
                <c:pt idx="2">
                  <c:v>Sanitation</c:v>
                </c:pt>
                <c:pt idx="3">
                  <c:v>Other Expenditures</c:v>
                </c:pt>
              </c:strCache>
            </c:strRef>
          </c:cat>
          <c:val>
            <c:numRef>
              <c:f>'GF Operating'!$F$11:$F$14</c:f>
              <c:numCache>
                <c:formatCode>_("$"* #,##0_);_("$"* \(#,##0\);_("$"* "-"??_);_(@_)</c:formatCode>
                <c:ptCount val="4"/>
                <c:pt idx="0">
                  <c:v>2215994</c:v>
                </c:pt>
                <c:pt idx="1">
                  <c:v>3042328</c:v>
                </c:pt>
                <c:pt idx="2">
                  <c:v>489730</c:v>
                </c:pt>
                <c:pt idx="3">
                  <c:v>230043</c:v>
                </c:pt>
              </c:numCache>
            </c:numRef>
          </c:val>
          <c:extLst>
            <c:ext xmlns:c16="http://schemas.microsoft.com/office/drawing/2014/chart" uri="{C3380CC4-5D6E-409C-BE32-E72D297353CC}">
              <c16:uniqueId val="{00000008-E03D-457E-B7CB-12FC562EA7AD}"/>
            </c:ext>
          </c:extLst>
        </c:ser>
        <c:ser>
          <c:idx val="1"/>
          <c:order val="1"/>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E03D-457E-B7CB-12FC562EA7A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E03D-457E-B7CB-12FC562EA7A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E-E03D-457E-B7CB-12FC562EA7AD}"/>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0-E03D-457E-B7CB-12FC562EA7AD}"/>
              </c:ext>
            </c:extLst>
          </c:dPt>
          <c:dLbls>
            <c:dLbl>
              <c:idx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A-E03D-457E-B7CB-12FC562EA7AD}"/>
                </c:ext>
              </c:extLst>
            </c:dLbl>
            <c:dLbl>
              <c:idx val="1"/>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C-E03D-457E-B7CB-12FC562EA7AD}"/>
                </c:ext>
              </c:extLst>
            </c:dLbl>
            <c:dLbl>
              <c:idx val="2"/>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E-E03D-457E-B7CB-12FC562EA7AD}"/>
                </c:ext>
              </c:extLst>
            </c:dLbl>
            <c:dLbl>
              <c:idx val="3"/>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Book Antiqua" panose="02040602050305030304" pitchFamily="18" charset="0"/>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10-E03D-457E-B7CB-12FC562EA7AD}"/>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'GF Operating'!$A$11:$A$14</c:f>
              <c:strCache>
                <c:ptCount val="4"/>
                <c:pt idx="0">
                  <c:v>General Government</c:v>
                </c:pt>
                <c:pt idx="1">
                  <c:v>Public Safety</c:v>
                </c:pt>
                <c:pt idx="2">
                  <c:v>Sanitation</c:v>
                </c:pt>
                <c:pt idx="3">
                  <c:v>Other Expenditures</c:v>
                </c:pt>
              </c:strCache>
            </c:strRef>
          </c:cat>
          <c:val>
            <c:numRef>
              <c:f>'GF Operating'!$G$11:$G$14</c:f>
              <c:numCache>
                <c:formatCode>0%</c:formatCode>
                <c:ptCount val="4"/>
                <c:pt idx="0">
                  <c:v>0.37068564484170963</c:v>
                </c:pt>
                <c:pt idx="1">
                  <c:v>0.50891262183019836</c:v>
                </c:pt>
                <c:pt idx="2">
                  <c:v>8.1920745655597649E-2</c:v>
                </c:pt>
                <c:pt idx="3">
                  <c:v>3.8480987672494332E-2</c:v>
                </c:pt>
              </c:numCache>
            </c:numRef>
          </c:val>
          <c:extLst>
            <c:ext xmlns:c16="http://schemas.microsoft.com/office/drawing/2014/chart" uri="{C3380CC4-5D6E-409C-BE32-E72D297353CC}">
              <c16:uniqueId val="{00000011-E03D-457E-B7CB-12FC562EA7AD}"/>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Book Antiqua" panose="0204060205030503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'Analysis of Fund Balance'!$C$4</c:f>
              <c:strCache>
                <c:ptCount val="1"/>
                <c:pt idx="0">
                  <c:v>Commitied/Assigned/Restricted</c:v>
                </c:pt>
              </c:strCache>
            </c:strRef>
          </c:tx>
          <c:spPr>
            <a:solidFill>
              <a:srgbClr val="C00000"/>
            </a:solidFill>
            <a:ln>
              <a:noFill/>
            </a:ln>
            <a:effectLst/>
            <a:sp3d/>
          </c:spPr>
          <c:invertIfNegative val="0"/>
          <c:dLbls>
            <c:dLbl>
              <c:idx val="0"/>
              <c:layout>
                <c:manualLayout>
                  <c:x val="4.6296301921879791E-3"/>
                  <c:y val="-5.6298381421534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FF-46BB-AF3B-9F89D7C3F174}"/>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'Analysis of Fund Balance'!$B$6:$B$9</c:f>
              <c:numCache>
                <c:formatCode>General</c:formatCode>
                <c:ptCount val="4"/>
                <c:pt idx="0">
                  <c:v>2020</c:v>
                </c:pt>
                <c:pt idx="1">
                  <c:v>2021</c:v>
                </c:pt>
                <c:pt idx="2">
                  <c:v>2022</c:v>
                </c:pt>
                <c:pt idx="3">
                  <c:v>2023</c:v>
                </c:pt>
              </c:numCache>
            </c:numRef>
          </c:cat>
          <c:val>
            <c:numRef>
              <c:f>'Analysis of Fund Balance'!$C$6:$C$9</c:f>
              <c:numCache>
                <c:formatCode>_("$"* #,##0_);_("$"* \(#,##0\);_("$"* "-"??_);_(@_)</c:formatCode>
                <c:ptCount val="4"/>
                <c:pt idx="0">
                  <c:v>255656</c:v>
                </c:pt>
                <c:pt idx="1">
                  <c:v>663996</c:v>
                </c:pt>
                <c:pt idx="2">
                  <c:v>748082</c:v>
                </c:pt>
                <c:pt idx="3">
                  <c:v>774594</c:v>
                </c:pt>
              </c:numCache>
            </c:numRef>
          </c:val>
          <c:extLst>
            <c:ext xmlns:c16="http://schemas.microsoft.com/office/drawing/2014/chart" uri="{C3380CC4-5D6E-409C-BE32-E72D297353CC}">
              <c16:uniqueId val="{00000000-C2FF-46BB-AF3B-9F89D7C3F174}"/>
            </c:ext>
          </c:extLst>
        </c:ser>
        <c:ser>
          <c:idx val="1"/>
          <c:order val="1"/>
          <c:tx>
            <c:strRef>
              <c:f>'Analysis of Fund Balance'!$D$4</c:f>
              <c:strCache>
                <c:ptCount val="1"/>
                <c:pt idx="0">
                  <c:v>Avialable</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'Analysis of Fund Balance'!$B$6:$B$9</c:f>
              <c:numCache>
                <c:formatCode>General</c:formatCode>
                <c:ptCount val="4"/>
                <c:pt idx="0">
                  <c:v>2020</c:v>
                </c:pt>
                <c:pt idx="1">
                  <c:v>2021</c:v>
                </c:pt>
                <c:pt idx="2">
                  <c:v>2022</c:v>
                </c:pt>
                <c:pt idx="3">
                  <c:v>2023</c:v>
                </c:pt>
              </c:numCache>
            </c:numRef>
          </c:cat>
          <c:val>
            <c:numRef>
              <c:f>'Analysis of Fund Balance'!$D$6:$D$9</c:f>
              <c:numCache>
                <c:formatCode>_("$"* #,##0_);_("$"* \(#,##0\);_("$"* "-"??_);_(@_)</c:formatCode>
                <c:ptCount val="4"/>
                <c:pt idx="0">
                  <c:v>3552878</c:v>
                </c:pt>
                <c:pt idx="1">
                  <c:v>3663528</c:v>
                </c:pt>
                <c:pt idx="2">
                  <c:v>4385429</c:v>
                </c:pt>
                <c:pt idx="3">
                  <c:v>6972889</c:v>
                </c:pt>
              </c:numCache>
            </c:numRef>
          </c:val>
          <c:extLst>
            <c:ext xmlns:c16="http://schemas.microsoft.com/office/drawing/2014/chart" uri="{C3380CC4-5D6E-409C-BE32-E72D297353CC}">
              <c16:uniqueId val="{00000001-C2FF-46BB-AF3B-9F89D7C3F174}"/>
            </c:ext>
          </c:extLst>
        </c:ser>
        <c:ser>
          <c:idx val="2"/>
          <c:order val="2"/>
          <c:tx>
            <c:strRef>
              <c:f>'Analysis of Fund Balance'!$E$4</c:f>
              <c:strCache>
                <c:ptCount val="1"/>
                <c:pt idx="0">
                  <c:v>Total</c:v>
                </c:pt>
              </c:strCache>
            </c:strRef>
          </c:tx>
          <c:spPr>
            <a:noFill/>
            <a:ln>
              <a:noFill/>
            </a:ln>
            <a:effectLst/>
            <a:sp3d/>
          </c:spPr>
          <c:invertIfNegative val="0"/>
          <c:dLbls>
            <c:dLbl>
              <c:idx val="0"/>
              <c:layout>
                <c:manualLayout>
                  <c:x val="1.6975310704689255E-2"/>
                  <c:y val="0.1069669247009148"/>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C2FF-46BB-AF3B-9F89D7C3F174}"/>
                </c:ext>
              </c:extLst>
            </c:dLbl>
            <c:dLbl>
              <c:idx val="1"/>
              <c:layout>
                <c:manualLayout>
                  <c:x val="1.6975310704689255E-2"/>
                  <c:y val="0.1069669247009148"/>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C2FF-46BB-AF3B-9F89D7C3F174}"/>
                </c:ext>
              </c:extLst>
            </c:dLbl>
            <c:dLbl>
              <c:idx val="2"/>
              <c:layout>
                <c:manualLayout>
                  <c:x val="1.6975310704689144E-2"/>
                  <c:y val="5.9113300492610835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C2FF-46BB-AF3B-9F89D7C3F174}"/>
                </c:ext>
              </c:extLst>
            </c:dLbl>
            <c:dLbl>
              <c:idx val="3"/>
              <c:layout>
                <c:manualLayout>
                  <c:x val="2.6234571089065215E-2"/>
                  <c:y val="-5.6298381421534142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C2FF-46BB-AF3B-9F89D7C3F174}"/>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Book Antiqua" panose="02040602050305030304" pitchFamily="18" charset="0"/>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'Analysis of Fund Balance'!$B$6:$B$9</c:f>
              <c:numCache>
                <c:formatCode>General</c:formatCode>
                <c:ptCount val="4"/>
                <c:pt idx="0">
                  <c:v>2020</c:v>
                </c:pt>
                <c:pt idx="1">
                  <c:v>2021</c:v>
                </c:pt>
                <c:pt idx="2">
                  <c:v>2022</c:v>
                </c:pt>
                <c:pt idx="3">
                  <c:v>2023</c:v>
                </c:pt>
              </c:numCache>
            </c:numRef>
          </c:cat>
          <c:val>
            <c:numRef>
              <c:f>'Analysis of Fund Balance'!$E$6:$E$9</c:f>
              <c:numCache>
                <c:formatCode>_("$"* #,##0_);_("$"* \(#,##0\);_("$"* "-"??_);_(@_)</c:formatCode>
                <c:ptCount val="4"/>
                <c:pt idx="0">
                  <c:v>3808534</c:v>
                </c:pt>
                <c:pt idx="1">
                  <c:v>4327524</c:v>
                </c:pt>
                <c:pt idx="2">
                  <c:v>5133511</c:v>
                </c:pt>
                <c:pt idx="3">
                  <c:v>7747483</c:v>
                </c:pt>
              </c:numCache>
            </c:numRef>
          </c:val>
          <c:extLst>
            <c:ext xmlns:c16="http://schemas.microsoft.com/office/drawing/2014/chart" uri="{C3380CC4-5D6E-409C-BE32-E72D297353CC}">
              <c16:uniqueId val="{00000002-C2FF-46BB-AF3B-9F89D7C3F174}"/>
            </c:ext>
          </c:extLst>
        </c:ser>
        <c:dLbls>
          <c:showLegendKey val="0"/>
          <c:showVal val="1"/>
          <c:showCatName val="0"/>
          <c:showSerName val="0"/>
          <c:showPercent val="0"/>
          <c:showBubbleSize val="0"/>
        </c:dLbls>
        <c:gapWidth val="150"/>
        <c:shape val="box"/>
        <c:axId val="1133990015"/>
        <c:axId val="1133990431"/>
        <c:axId val="0"/>
      </c:bar3DChart>
      <c:catAx>
        <c:axId val="113399001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Book Antiqua" panose="02040602050305030304" pitchFamily="18" charset="0"/>
                <a:ea typeface="+mn-ea"/>
                <a:cs typeface="+mn-cs"/>
              </a:defRPr>
            </a:pPr>
            <a:endParaRPr lang="en-US"/>
          </a:p>
        </c:txPr>
        <c:crossAx val="1133990431"/>
        <c:crosses val="autoZero"/>
        <c:auto val="1"/>
        <c:lblAlgn val="ctr"/>
        <c:lblOffset val="100"/>
        <c:noMultiLvlLbl val="0"/>
      </c:catAx>
      <c:valAx>
        <c:axId val="1133990431"/>
        <c:scaling>
          <c:orientation val="minMax"/>
          <c:max val="8000000"/>
          <c:min val="0"/>
        </c:scaling>
        <c:delete val="1"/>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crossAx val="1133990015"/>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Book Antiqua" panose="020406020503050303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Book Antiqua" panose="0204060205030503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bg2"/>
                </a:solidFill>
                <a:latin typeface="Book Antiqua" panose="02040602050305030304" pitchFamily="18" charset="0"/>
                <a:ea typeface="+mn-ea"/>
                <a:cs typeface="+mn-cs"/>
              </a:defRPr>
            </a:pPr>
            <a:r>
              <a:rPr lang="en-US"/>
              <a:t>Fund Balance Available as a Percentage of General Fund Expenditures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bg2"/>
              </a:solidFill>
              <a:latin typeface="Book Antiqua" panose="02040602050305030304" pitchFamily="18" charset="0"/>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dLbl>
              <c:idx val="3"/>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Book Antiqua" panose="02040602050305030304" pitchFamily="18" charset="0"/>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1-8B7E-4A0F-AA24-14376B939550}"/>
                </c:ext>
              </c:extLst>
            </c:dLbl>
            <c:spPr>
              <a:noFill/>
              <a:ln>
                <a:noFill/>
              </a:ln>
              <a:effectLst/>
            </c:spPr>
            <c:txPr>
              <a:bodyPr rot="0" spcFirstLastPara="1" vertOverflow="ellipsis" vert="horz" wrap="square" anchor="ctr" anchorCtr="1"/>
              <a:lstStyle/>
              <a:p>
                <a:pPr>
                  <a:defRPr sz="1200" b="0" i="0" u="none" strike="noStrike" kern="1200" baseline="0">
                    <a:solidFill>
                      <a:schemeClr val="bg2"/>
                    </a:solidFill>
                    <a:latin typeface="Book Antiqua" panose="02040602050305030304" pitchFamily="18"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GF Exp'!$B$4:$B$7</c:f>
              <c:numCache>
                <c:formatCode>General</c:formatCode>
                <c:ptCount val="4"/>
                <c:pt idx="0">
                  <c:v>2020</c:v>
                </c:pt>
                <c:pt idx="1">
                  <c:v>2021</c:v>
                </c:pt>
                <c:pt idx="2">
                  <c:v>2022</c:v>
                </c:pt>
                <c:pt idx="3">
                  <c:v>2023</c:v>
                </c:pt>
              </c:numCache>
            </c:numRef>
          </c:cat>
          <c:val>
            <c:numRef>
              <c:f>'% GF Exp'!$C$4:$C$7</c:f>
              <c:numCache>
                <c:formatCode>0.00%</c:formatCode>
                <c:ptCount val="4"/>
                <c:pt idx="0">
                  <c:v>0.71260000000000001</c:v>
                </c:pt>
                <c:pt idx="1">
                  <c:v>0.67230000000000001</c:v>
                </c:pt>
                <c:pt idx="2">
                  <c:v>0.77139999999999997</c:v>
                </c:pt>
                <c:pt idx="3">
                  <c:v>1.1726000000000001</c:v>
                </c:pt>
              </c:numCache>
            </c:numRef>
          </c:val>
          <c:smooth val="0"/>
          <c:extLst>
            <c:ext xmlns:c16="http://schemas.microsoft.com/office/drawing/2014/chart" uri="{C3380CC4-5D6E-409C-BE32-E72D297353CC}">
              <c16:uniqueId val="{00000000-8B7E-4A0F-AA24-14376B939550}"/>
            </c:ext>
          </c:extLst>
        </c:ser>
        <c:dLbls>
          <c:dLblPos val="t"/>
          <c:showLegendKey val="0"/>
          <c:showVal val="1"/>
          <c:showCatName val="0"/>
          <c:showSerName val="0"/>
          <c:showPercent val="0"/>
          <c:showBubbleSize val="0"/>
        </c:dLbls>
        <c:smooth val="0"/>
        <c:axId val="998707519"/>
        <c:axId val="998708767"/>
      </c:lineChart>
      <c:catAx>
        <c:axId val="998707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2"/>
                </a:solidFill>
                <a:latin typeface="Book Antiqua" panose="02040602050305030304" pitchFamily="18" charset="0"/>
                <a:ea typeface="+mn-ea"/>
                <a:cs typeface="+mn-cs"/>
              </a:defRPr>
            </a:pPr>
            <a:endParaRPr lang="en-US"/>
          </a:p>
        </c:txPr>
        <c:crossAx val="998708767"/>
        <c:crosses val="autoZero"/>
        <c:auto val="1"/>
        <c:lblAlgn val="ctr"/>
        <c:lblOffset val="100"/>
        <c:noMultiLvlLbl val="0"/>
      </c:catAx>
      <c:valAx>
        <c:axId val="998708767"/>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998707519"/>
        <c:crosses val="autoZero"/>
        <c:crossBetween val="between"/>
      </c:valAx>
      <c:spPr>
        <a:noFill/>
        <a:ln>
          <a:noFill/>
        </a:ln>
        <a:effectLst/>
      </c:spPr>
    </c:plotArea>
    <c:plotVisOnly val="1"/>
    <c:dispBlanksAs val="gap"/>
    <c:showDLblsOverMax val="0"/>
  </c:chart>
  <c:spPr>
    <a:noFill/>
    <a:ln>
      <a:noFill/>
    </a:ln>
    <a:effectLst/>
  </c:spPr>
  <c:txPr>
    <a:bodyPr/>
    <a:lstStyle/>
    <a:p>
      <a:pPr>
        <a:defRPr sz="1200" b="1">
          <a:solidFill>
            <a:schemeClr val="bg2"/>
          </a:solidFill>
          <a:latin typeface="Book Antiqua" panose="0204060205030503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Book Antiqua" panose="02040602050305030304" pitchFamily="18" charset="0"/>
                <a:ea typeface="+mn-ea"/>
                <a:cs typeface="+mn-cs"/>
              </a:defRPr>
            </a:pPr>
            <a:r>
              <a:rPr lang="en-US" sz="1600" b="1"/>
              <a:t>Analysis of Cash</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Book Antiqua" panose="02040602050305030304" pitchFamily="18" charset="0"/>
              <a:ea typeface="+mn-ea"/>
              <a:cs typeface="+mn-cs"/>
            </a:defRPr>
          </a:pPr>
          <a:endParaRPr lang="en-US"/>
        </a:p>
      </c:txPr>
    </c:title>
    <c:autoTitleDeleted val="0"/>
    <c:plotArea>
      <c:layout/>
      <c:barChart>
        <c:barDir val="bar"/>
        <c:grouping val="clustered"/>
        <c:varyColors val="0"/>
        <c:ser>
          <c:idx val="0"/>
          <c:order val="0"/>
          <c:tx>
            <c:strRef>
              <c:f>'Analysis of Cash'!$C$4</c:f>
              <c:strCache>
                <c:ptCount val="1"/>
                <c:pt idx="0">
                  <c:v>Cash &amp; Cash Equivalents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 of Cash'!$B$5:$B$9</c:f>
              <c:strCache>
                <c:ptCount val="5"/>
                <c:pt idx="0">
                  <c:v>Capital Improvement Fund</c:v>
                </c:pt>
                <c:pt idx="1">
                  <c:v>Beach Maintenance Project</c:v>
                </c:pt>
                <c:pt idx="2">
                  <c:v>American Rescue Plan Fund</c:v>
                </c:pt>
                <c:pt idx="3">
                  <c:v>Shoreline Protection Fund</c:v>
                </c:pt>
                <c:pt idx="4">
                  <c:v>General Fund</c:v>
                </c:pt>
              </c:strCache>
            </c:strRef>
          </c:cat>
          <c:val>
            <c:numRef>
              <c:f>'Analysis of Cash'!$C$5:$C$9</c:f>
              <c:numCache>
                <c:formatCode>_("$"* #,##0_);_("$"* \(#,##0\);_("$"* "-"??_);_(@_)</c:formatCode>
                <c:ptCount val="5"/>
                <c:pt idx="0">
                  <c:v>1401275</c:v>
                </c:pt>
                <c:pt idx="1">
                  <c:v>0</c:v>
                </c:pt>
                <c:pt idx="2">
                  <c:v>0</c:v>
                </c:pt>
                <c:pt idx="3">
                  <c:v>10110677</c:v>
                </c:pt>
                <c:pt idx="4">
                  <c:v>7378558</c:v>
                </c:pt>
              </c:numCache>
            </c:numRef>
          </c:val>
          <c:extLst>
            <c:ext xmlns:c16="http://schemas.microsoft.com/office/drawing/2014/chart" uri="{C3380CC4-5D6E-409C-BE32-E72D297353CC}">
              <c16:uniqueId val="{00000000-68CF-442C-BBE7-B37EC027CCFB}"/>
            </c:ext>
          </c:extLst>
        </c:ser>
        <c:ser>
          <c:idx val="1"/>
          <c:order val="1"/>
          <c:tx>
            <c:strRef>
              <c:f>'Analysis of Cash'!$D$4</c:f>
              <c:strCache>
                <c:ptCount val="1"/>
                <c:pt idx="0">
                  <c:v>Restricted Cash &amp; Cash Equivalents</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 of Cash'!$B$5:$B$9</c:f>
              <c:strCache>
                <c:ptCount val="5"/>
                <c:pt idx="0">
                  <c:v>Capital Improvement Fund</c:v>
                </c:pt>
                <c:pt idx="1">
                  <c:v>Beach Maintenance Project</c:v>
                </c:pt>
                <c:pt idx="2">
                  <c:v>American Rescue Plan Fund</c:v>
                </c:pt>
                <c:pt idx="3">
                  <c:v>Shoreline Protection Fund</c:v>
                </c:pt>
                <c:pt idx="4">
                  <c:v>General Fund</c:v>
                </c:pt>
              </c:strCache>
            </c:strRef>
          </c:cat>
          <c:val>
            <c:numRef>
              <c:f>'Analysis of Cash'!$D$5:$D$9</c:f>
              <c:numCache>
                <c:formatCode>_("$"* #,##0_);_("$"* \(#,##0\);_("$"* "-"??_);_(@_)</c:formatCode>
                <c:ptCount val="5"/>
                <c:pt idx="0">
                  <c:v>0</c:v>
                </c:pt>
                <c:pt idx="1">
                  <c:v>3596236</c:v>
                </c:pt>
                <c:pt idx="2">
                  <c:v>200383</c:v>
                </c:pt>
                <c:pt idx="3">
                  <c:v>0</c:v>
                </c:pt>
                <c:pt idx="4">
                  <c:v>52158</c:v>
                </c:pt>
              </c:numCache>
            </c:numRef>
          </c:val>
          <c:extLst>
            <c:ext xmlns:c16="http://schemas.microsoft.com/office/drawing/2014/chart" uri="{C3380CC4-5D6E-409C-BE32-E72D297353CC}">
              <c16:uniqueId val="{00000001-68CF-442C-BBE7-B37EC027CCFB}"/>
            </c:ext>
          </c:extLst>
        </c:ser>
        <c:dLbls>
          <c:dLblPos val="outEnd"/>
          <c:showLegendKey val="0"/>
          <c:showVal val="1"/>
          <c:showCatName val="0"/>
          <c:showSerName val="0"/>
          <c:showPercent val="0"/>
          <c:showBubbleSize val="0"/>
        </c:dLbls>
        <c:gapWidth val="182"/>
        <c:axId val="1644277743"/>
        <c:axId val="1644281903"/>
      </c:barChart>
      <c:catAx>
        <c:axId val="16442777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Book Antiqua" panose="02040602050305030304" pitchFamily="18" charset="0"/>
                <a:ea typeface="+mn-ea"/>
                <a:cs typeface="+mn-cs"/>
              </a:defRPr>
            </a:pPr>
            <a:endParaRPr lang="en-US"/>
          </a:p>
        </c:txPr>
        <c:crossAx val="1644281903"/>
        <c:crosses val="autoZero"/>
        <c:auto val="1"/>
        <c:lblAlgn val="ctr"/>
        <c:lblOffset val="100"/>
        <c:noMultiLvlLbl val="0"/>
      </c:catAx>
      <c:valAx>
        <c:axId val="1644281903"/>
        <c:scaling>
          <c:orientation val="minMax"/>
        </c:scaling>
        <c:delete val="1"/>
        <c:axPos val="b"/>
        <c:numFmt formatCode="_(&quot;$&quot;* #,##0_);_(&quot;$&quot;* \(#,##0\);_(&quot;$&quot;* &quot;-&quot;??_);_(@_)" sourceLinked="1"/>
        <c:majorTickMark val="none"/>
        <c:minorTickMark val="none"/>
        <c:tickLblPos val="nextTo"/>
        <c:crossAx val="1644277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Book Antiqua" panose="02040602050305030304" pitchFamily="18" charset="0"/>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Book Antiqua" panose="0204060205030503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6" tIns="46773" rIns="93546" bIns="46773" numCol="1" anchor="t" anchorCtr="0" compatLnSpc="1">
            <a:prstTxWarp prst="textNoShape">
              <a:avLst/>
            </a:prstTxWarp>
          </a:bodyPr>
          <a:lstStyle>
            <a:lvl1pPr defTabSz="934790" eaLnBrk="1" hangingPunct="1">
              <a:defRPr sz="1200" dirty="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9"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6" tIns="46773" rIns="93546" bIns="46773" numCol="1" anchor="t" anchorCtr="0" compatLnSpc="1">
            <a:prstTxWarp prst="textNoShape">
              <a:avLst/>
            </a:prstTxWarp>
          </a:bodyPr>
          <a:lstStyle>
            <a:lvl1pPr algn="r" defTabSz="934790" eaLnBrk="1" hangingPunct="1">
              <a:defRPr sz="1200" dirty="0">
                <a:latin typeface="Arial"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6" y="4416426"/>
            <a:ext cx="5607050" cy="418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6" tIns="46773" rIns="93546" bIns="467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6" tIns="46773" rIns="93546" bIns="46773" numCol="1" anchor="b" anchorCtr="0" compatLnSpc="1">
            <a:prstTxWarp prst="textNoShape">
              <a:avLst/>
            </a:prstTxWarp>
          </a:bodyPr>
          <a:lstStyle>
            <a:lvl1pPr defTabSz="934790" eaLnBrk="1" hangingPunct="1">
              <a:defRPr sz="1200" dirty="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6" tIns="46773" rIns="93546" bIns="46773" numCol="1" anchor="b" anchorCtr="0" compatLnSpc="1">
            <a:prstTxWarp prst="textNoShape">
              <a:avLst/>
            </a:prstTxWarp>
          </a:bodyPr>
          <a:lstStyle>
            <a:lvl1pPr algn="r" defTabSz="934790" eaLnBrk="1" hangingPunct="1">
              <a:defRPr sz="1200"/>
            </a:lvl1pPr>
          </a:lstStyle>
          <a:p>
            <a:pPr>
              <a:defRPr/>
            </a:pPr>
            <a:fld id="{D743CC2A-97F0-41F8-8078-6E9303BD233D}" type="slidenum">
              <a:rPr lang="en-US"/>
              <a:pPr>
                <a:defRPr/>
              </a:pPr>
              <a:t>‹#›</a:t>
            </a:fld>
            <a:endParaRPr lang="en-US" dirty="0"/>
          </a:p>
        </p:txBody>
      </p:sp>
    </p:spTree>
    <p:extLst>
      <p:ext uri="{BB962C8B-B14F-4D97-AF65-F5344CB8AC3E}">
        <p14:creationId xmlns:p14="http://schemas.microsoft.com/office/powerpoint/2010/main" val="4084477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6CF63AB0-A7AF-4319-88DD-1049E7C03D77}" type="slidenum">
              <a:rPr lang="en-US" altLang="en-US" smtClean="0"/>
              <a:pPr/>
              <a:t>1</a:t>
            </a:fld>
            <a:endParaRPr lang="en-US"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58766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43CC2A-97F0-41F8-8078-6E9303BD233D}" type="slidenum">
              <a:rPr lang="en-US" smtClean="0"/>
              <a:pPr>
                <a:defRPr/>
              </a:pPr>
              <a:t>14</a:t>
            </a:fld>
            <a:endParaRPr lang="en-US" dirty="0"/>
          </a:p>
        </p:txBody>
      </p:sp>
    </p:spTree>
    <p:extLst>
      <p:ext uri="{BB962C8B-B14F-4D97-AF65-F5344CB8AC3E}">
        <p14:creationId xmlns:p14="http://schemas.microsoft.com/office/powerpoint/2010/main" val="3734783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B3139782-1B97-4DCA-AD26-B95E1E011B2F}" type="slidenum">
              <a:rPr lang="en-US" altLang="en-US" smtClean="0"/>
              <a:pPr/>
              <a:t>18</a:t>
            </a:fld>
            <a:endParaRPr lang="en-US" alt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87929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C8BA7247-9E31-4F39-89FB-8AA810958BE7}" type="slidenum">
              <a:rPr lang="en-US" altLang="en-US" smtClean="0"/>
              <a:pPr/>
              <a:t>2</a:t>
            </a:fld>
            <a:endParaRPr lang="en-US" alt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060094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B24E0449-6CA8-431C-A409-8426BE127FB8}" type="slidenum">
              <a:rPr lang="en-US" altLang="en-US" smtClean="0"/>
              <a:pPr/>
              <a:t>3</a:t>
            </a:fld>
            <a:endParaRPr lang="en-US" alt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509108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1391ABD3-B7B8-48F0-86E3-AA8C18CB99DD}" type="slidenum">
              <a:rPr lang="en-US" altLang="en-US" smtClean="0"/>
              <a:pPr/>
              <a:t>4</a:t>
            </a:fld>
            <a:endParaRPr lang="en-US" alt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299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3254">
              <a:defRPr>
                <a:solidFill>
                  <a:schemeClr val="tx1"/>
                </a:solidFill>
                <a:latin typeface="Arial" panose="020B0604020202020204" pitchFamily="34" charset="0"/>
              </a:defRPr>
            </a:lvl1pPr>
            <a:lvl2pPr marL="741207" indent="-284104" defTabSz="933254">
              <a:defRPr>
                <a:solidFill>
                  <a:schemeClr val="tx1"/>
                </a:solidFill>
                <a:latin typeface="Arial" panose="020B0604020202020204" pitchFamily="34" charset="0"/>
              </a:defRPr>
            </a:lvl2pPr>
            <a:lvl3pPr marL="1141173" indent="-226966" defTabSz="933254">
              <a:defRPr>
                <a:solidFill>
                  <a:schemeClr val="tx1"/>
                </a:solidFill>
                <a:latin typeface="Arial" panose="020B0604020202020204" pitchFamily="34" charset="0"/>
              </a:defRPr>
            </a:lvl3pPr>
            <a:lvl4pPr marL="1598277" indent="-226966" defTabSz="933254">
              <a:defRPr>
                <a:solidFill>
                  <a:schemeClr val="tx1"/>
                </a:solidFill>
                <a:latin typeface="Arial" panose="020B0604020202020204" pitchFamily="34" charset="0"/>
              </a:defRPr>
            </a:lvl4pPr>
            <a:lvl5pPr marL="2055381" indent="-226966" defTabSz="933254">
              <a:defRPr>
                <a:solidFill>
                  <a:schemeClr val="tx1"/>
                </a:solidFill>
                <a:latin typeface="Arial" panose="020B0604020202020204" pitchFamily="34" charset="0"/>
              </a:defRPr>
            </a:lvl5pPr>
            <a:lvl6pPr marL="2512484" indent="-226966" defTabSz="933254" eaLnBrk="0" fontAlgn="base" hangingPunct="0">
              <a:spcBef>
                <a:spcPct val="0"/>
              </a:spcBef>
              <a:spcAft>
                <a:spcPct val="0"/>
              </a:spcAft>
              <a:defRPr>
                <a:solidFill>
                  <a:schemeClr val="tx1"/>
                </a:solidFill>
                <a:latin typeface="Arial" panose="020B0604020202020204" pitchFamily="34" charset="0"/>
              </a:defRPr>
            </a:lvl6pPr>
            <a:lvl7pPr marL="2969589" indent="-226966" defTabSz="933254" eaLnBrk="0" fontAlgn="base" hangingPunct="0">
              <a:spcBef>
                <a:spcPct val="0"/>
              </a:spcBef>
              <a:spcAft>
                <a:spcPct val="0"/>
              </a:spcAft>
              <a:defRPr>
                <a:solidFill>
                  <a:schemeClr val="tx1"/>
                </a:solidFill>
                <a:latin typeface="Arial" panose="020B0604020202020204" pitchFamily="34" charset="0"/>
              </a:defRPr>
            </a:lvl7pPr>
            <a:lvl8pPr marL="3426693" indent="-226966" defTabSz="933254" eaLnBrk="0" fontAlgn="base" hangingPunct="0">
              <a:spcBef>
                <a:spcPct val="0"/>
              </a:spcBef>
              <a:spcAft>
                <a:spcPct val="0"/>
              </a:spcAft>
              <a:defRPr>
                <a:solidFill>
                  <a:schemeClr val="tx1"/>
                </a:solidFill>
                <a:latin typeface="Arial" panose="020B0604020202020204" pitchFamily="34" charset="0"/>
              </a:defRPr>
            </a:lvl8pPr>
            <a:lvl9pPr marL="3883797" indent="-226966" defTabSz="933254" eaLnBrk="0" fontAlgn="base" hangingPunct="0">
              <a:spcBef>
                <a:spcPct val="0"/>
              </a:spcBef>
              <a:spcAft>
                <a:spcPct val="0"/>
              </a:spcAft>
              <a:defRPr>
                <a:solidFill>
                  <a:schemeClr val="tx1"/>
                </a:solidFill>
                <a:latin typeface="Arial" panose="020B0604020202020204" pitchFamily="34" charset="0"/>
              </a:defRPr>
            </a:lvl9pPr>
          </a:lstStyle>
          <a:p>
            <a:fld id="{74917B90-7103-4DFA-BA8C-98B6E63A2A90}" type="slidenum">
              <a:rPr lang="en-US" altLang="en-US" smtClean="0"/>
              <a:pPr/>
              <a:t>5</a:t>
            </a:fld>
            <a:endParaRPr lang="en-US" alt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3298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EC37AC43-E93C-4EC6-A52A-6A9531DC80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30784" indent="-281070">
              <a:defRPr>
                <a:solidFill>
                  <a:schemeClr val="tx1"/>
                </a:solidFill>
                <a:latin typeface="Constantia" panose="02030602050306030303" pitchFamily="18" charset="0"/>
              </a:defRPr>
            </a:lvl2pPr>
            <a:lvl3pPr marL="1124282" indent="-224856">
              <a:defRPr>
                <a:solidFill>
                  <a:schemeClr val="tx1"/>
                </a:solidFill>
                <a:latin typeface="Constantia" panose="02030602050306030303" pitchFamily="18" charset="0"/>
              </a:defRPr>
            </a:lvl3pPr>
            <a:lvl4pPr marL="1573996" indent="-224856">
              <a:defRPr>
                <a:solidFill>
                  <a:schemeClr val="tx1"/>
                </a:solidFill>
                <a:latin typeface="Constantia" panose="02030602050306030303" pitchFamily="18" charset="0"/>
              </a:defRPr>
            </a:lvl4pPr>
            <a:lvl5pPr marL="2023708" indent="-224856">
              <a:defRPr>
                <a:solidFill>
                  <a:schemeClr val="tx1"/>
                </a:solidFill>
                <a:latin typeface="Constantia" panose="02030602050306030303" pitchFamily="18" charset="0"/>
              </a:defRPr>
            </a:lvl5pPr>
            <a:lvl6pPr marL="2473421" indent="-224856" eaLnBrk="0" fontAlgn="base" hangingPunct="0">
              <a:spcBef>
                <a:spcPct val="0"/>
              </a:spcBef>
              <a:spcAft>
                <a:spcPct val="0"/>
              </a:spcAft>
              <a:defRPr>
                <a:solidFill>
                  <a:schemeClr val="tx1"/>
                </a:solidFill>
                <a:latin typeface="Constantia" panose="02030602050306030303" pitchFamily="18" charset="0"/>
              </a:defRPr>
            </a:lvl6pPr>
            <a:lvl7pPr marL="2923135" indent="-224856" eaLnBrk="0" fontAlgn="base" hangingPunct="0">
              <a:spcBef>
                <a:spcPct val="0"/>
              </a:spcBef>
              <a:spcAft>
                <a:spcPct val="0"/>
              </a:spcAft>
              <a:defRPr>
                <a:solidFill>
                  <a:schemeClr val="tx1"/>
                </a:solidFill>
                <a:latin typeface="Constantia" panose="02030602050306030303" pitchFamily="18" charset="0"/>
              </a:defRPr>
            </a:lvl7pPr>
            <a:lvl8pPr marL="3372847" indent="-224856" eaLnBrk="0" fontAlgn="base" hangingPunct="0">
              <a:spcBef>
                <a:spcPct val="0"/>
              </a:spcBef>
              <a:spcAft>
                <a:spcPct val="0"/>
              </a:spcAft>
              <a:defRPr>
                <a:solidFill>
                  <a:schemeClr val="tx1"/>
                </a:solidFill>
                <a:latin typeface="Constantia" panose="02030602050306030303" pitchFamily="18" charset="0"/>
              </a:defRPr>
            </a:lvl8pPr>
            <a:lvl9pPr marL="3822560" indent="-224856" eaLnBrk="0" fontAlgn="base" hangingPunct="0">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fld id="{E5006CE3-C139-4F22-ACD3-F20D1D71E226}" type="slidenum">
              <a:rPr lang="en-US" altLang="en-US" smtClean="0">
                <a:latin typeface="Calibri" panose="020F0502020204030204" pitchFamily="34" charset="0"/>
              </a:rPr>
              <a:pPr fontAlgn="base">
                <a:spcBef>
                  <a:spcPct val="0"/>
                </a:spcBef>
                <a:spcAft>
                  <a:spcPct val="0"/>
                </a:spcAft>
              </a:pPr>
              <a:t>10</a:t>
            </a:fld>
            <a:endParaRPr lang="en-US" altLang="en-US" dirty="0">
              <a:latin typeface="Calibri" panose="020F0502020204030204" pitchFamily="34" charset="0"/>
            </a:endParaRPr>
          </a:p>
        </p:txBody>
      </p:sp>
      <p:sp>
        <p:nvSpPr>
          <p:cNvPr id="21507" name="Rectangle 2">
            <a:extLst>
              <a:ext uri="{FF2B5EF4-FFF2-40B4-BE49-F238E27FC236}">
                <a16:creationId xmlns:a16="http://schemas.microsoft.com/office/drawing/2014/main" id="{5D678708-0289-4AEC-ADF6-1DF97D66BB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a:extLst>
              <a:ext uri="{FF2B5EF4-FFF2-40B4-BE49-F238E27FC236}">
                <a16:creationId xmlns:a16="http://schemas.microsoft.com/office/drawing/2014/main" id="{5D0ECD42-5861-40AF-893F-492706B107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43CC2A-97F0-41F8-8078-6E9303BD233D}" type="slidenum">
              <a:rPr lang="en-US" smtClean="0"/>
              <a:pPr>
                <a:defRPr/>
              </a:pPr>
              <a:t>11</a:t>
            </a:fld>
            <a:endParaRPr lang="en-US" dirty="0"/>
          </a:p>
        </p:txBody>
      </p:sp>
    </p:spTree>
    <p:extLst>
      <p:ext uri="{BB962C8B-B14F-4D97-AF65-F5344CB8AC3E}">
        <p14:creationId xmlns:p14="http://schemas.microsoft.com/office/powerpoint/2010/main" val="74247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43CC2A-97F0-41F8-8078-6E9303BD233D}" type="slidenum">
              <a:rPr lang="en-US" smtClean="0"/>
              <a:pPr>
                <a:defRPr/>
              </a:pPr>
              <a:t>12</a:t>
            </a:fld>
            <a:endParaRPr lang="en-US" dirty="0"/>
          </a:p>
        </p:txBody>
      </p:sp>
    </p:spTree>
    <p:extLst>
      <p:ext uri="{BB962C8B-B14F-4D97-AF65-F5344CB8AC3E}">
        <p14:creationId xmlns:p14="http://schemas.microsoft.com/office/powerpoint/2010/main" val="2522261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43CC2A-97F0-41F8-8078-6E9303BD233D}" type="slidenum">
              <a:rPr lang="en-US" smtClean="0"/>
              <a:pPr>
                <a:defRPr/>
              </a:pPr>
              <a:t>13</a:t>
            </a:fld>
            <a:endParaRPr lang="en-US" dirty="0"/>
          </a:p>
        </p:txBody>
      </p:sp>
    </p:spTree>
    <p:extLst>
      <p:ext uri="{BB962C8B-B14F-4D97-AF65-F5344CB8AC3E}">
        <p14:creationId xmlns:p14="http://schemas.microsoft.com/office/powerpoint/2010/main" val="768882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227FA257-264A-4853-8181-C6E4D662F6DC}" type="slidenum">
              <a:rPr lang="en-US" smtClean="0"/>
              <a:pPr>
                <a:defRPr/>
              </a:pPr>
              <a:t>‹#›</a:t>
            </a:fld>
            <a:endParaRPr lang="en-US" dirty="0"/>
          </a:p>
        </p:txBody>
      </p:sp>
    </p:spTree>
    <p:extLst>
      <p:ext uri="{BB962C8B-B14F-4D97-AF65-F5344CB8AC3E}">
        <p14:creationId xmlns:p14="http://schemas.microsoft.com/office/powerpoint/2010/main" val="55295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8525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dirty="0"/>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306011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277174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BB4BFCF4-D0DD-401A-B2F3-D0F1519AB156}" type="slidenum">
              <a:rPr lang="en-US" smtClean="0"/>
              <a:pPr>
                <a:defRPr/>
              </a:pPr>
              <a:t>‹#›</a:t>
            </a:fld>
            <a:endParaRPr lang="en-US" dirty="0"/>
          </a:p>
        </p:txBody>
      </p:sp>
    </p:spTree>
    <p:extLst>
      <p:ext uri="{BB962C8B-B14F-4D97-AF65-F5344CB8AC3E}">
        <p14:creationId xmlns:p14="http://schemas.microsoft.com/office/powerpoint/2010/main" val="398427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38589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249124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2F1AB22-2D69-4937-A34F-658C493BE789}" type="slidenum">
              <a:rPr lang="en-US" smtClean="0"/>
              <a:pPr>
                <a:defRPr/>
              </a:pPr>
              <a:t>‹#›</a:t>
            </a:fld>
            <a:endParaRPr lang="en-US" dirty="0"/>
          </a:p>
        </p:txBody>
      </p:sp>
    </p:spTree>
    <p:extLst>
      <p:ext uri="{BB962C8B-B14F-4D97-AF65-F5344CB8AC3E}">
        <p14:creationId xmlns:p14="http://schemas.microsoft.com/office/powerpoint/2010/main" val="180558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7DD8C00-BB66-4110-B1F9-33A6F96D9440}" type="slidenum">
              <a:rPr lang="en-US" smtClean="0"/>
              <a:pPr>
                <a:defRPr/>
              </a:pPr>
              <a:t>‹#›</a:t>
            </a:fld>
            <a:endParaRPr lang="en-US" dirty="0"/>
          </a:p>
        </p:txBody>
      </p:sp>
    </p:spTree>
    <p:extLst>
      <p:ext uri="{BB962C8B-B14F-4D97-AF65-F5344CB8AC3E}">
        <p14:creationId xmlns:p14="http://schemas.microsoft.com/office/powerpoint/2010/main" val="36975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28530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DDB6D53A-BC26-43A3-A76B-AE1F95378F73}" type="slidenum">
              <a:rPr lang="en-US" smtClean="0"/>
              <a:pPr>
                <a:defRPr/>
              </a:pPr>
              <a:t>‹#›</a:t>
            </a:fld>
            <a:endParaRPr lang="en-US" dirty="0"/>
          </a:p>
        </p:txBody>
      </p:sp>
    </p:spTree>
    <p:extLst>
      <p:ext uri="{BB962C8B-B14F-4D97-AF65-F5344CB8AC3E}">
        <p14:creationId xmlns:p14="http://schemas.microsoft.com/office/powerpoint/2010/main" val="421182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a:defRPr/>
            </a:pPr>
            <a:fld id="{DDB6D53A-BC26-43A3-A76B-AE1F95378F73}" type="slidenum">
              <a:rPr lang="en-US" smtClean="0"/>
              <a:pPr>
                <a:defRPr/>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89725624"/>
      </p:ext>
    </p:extLst>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 id="2147484673" r:id="rId10"/>
    <p:sldLayoutId id="2147484674"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69944" y="1066800"/>
            <a:ext cx="8001000" cy="1828800"/>
          </a:xfrm>
        </p:spPr>
        <p:txBody>
          <a:bodyPr rtlCol="0">
            <a:normAutofit/>
          </a:bodyPr>
          <a:lstStyle/>
          <a:p>
            <a:pPr algn="ctr" eaLnBrk="1" fontAlgn="auto" hangingPunct="1">
              <a:spcAft>
                <a:spcPts val="0"/>
              </a:spcAft>
              <a:defRPr/>
            </a:pPr>
            <a:r>
              <a:rPr lang="en-US" altLang="en-US" dirty="0">
                <a:solidFill>
                  <a:schemeClr val="tx1">
                    <a:lumMod val="85000"/>
                    <a:lumOff val="15000"/>
                  </a:schemeClr>
                </a:solidFill>
                <a:latin typeface="Book Antiqua" panose="02040602050305030304" pitchFamily="18" charset="0"/>
              </a:rPr>
              <a:t>Town of North Topsail Beach</a:t>
            </a:r>
            <a:br>
              <a:rPr lang="en-US" altLang="en-US" sz="4600" dirty="0">
                <a:solidFill>
                  <a:schemeClr val="tx1">
                    <a:lumMod val="85000"/>
                    <a:lumOff val="15000"/>
                  </a:schemeClr>
                </a:solidFill>
                <a:latin typeface="Book Antiqua" panose="02040602050305030304" pitchFamily="18" charset="0"/>
              </a:rPr>
            </a:br>
            <a:r>
              <a:rPr lang="en-US" altLang="en-US" sz="2900" dirty="0">
                <a:solidFill>
                  <a:schemeClr val="tx1">
                    <a:lumMod val="85000"/>
                    <a:lumOff val="15000"/>
                  </a:schemeClr>
                </a:solidFill>
                <a:latin typeface="Book Antiqua" panose="02040602050305030304" pitchFamily="18" charset="0"/>
              </a:rPr>
              <a:t>Audit Presentation</a:t>
            </a:r>
            <a:br>
              <a:rPr lang="en-US" altLang="en-US" sz="2900" dirty="0">
                <a:solidFill>
                  <a:schemeClr val="tx1">
                    <a:lumMod val="85000"/>
                    <a:lumOff val="15000"/>
                  </a:schemeClr>
                </a:solidFill>
                <a:latin typeface="Book Antiqua" panose="02040602050305030304" pitchFamily="18" charset="0"/>
              </a:rPr>
            </a:br>
            <a:r>
              <a:rPr lang="en-US" altLang="en-US" sz="1800" i="1" dirty="0">
                <a:solidFill>
                  <a:schemeClr val="tx1">
                    <a:lumMod val="85000"/>
                    <a:lumOff val="15000"/>
                  </a:schemeClr>
                </a:solidFill>
                <a:latin typeface="Book Antiqua" panose="02040602050305030304" pitchFamily="18" charset="0"/>
              </a:rPr>
              <a:t>For the Year Ended June 30, 2023</a:t>
            </a:r>
            <a:br>
              <a:rPr lang="en-US" altLang="en-US" sz="1800" i="1" dirty="0">
                <a:solidFill>
                  <a:schemeClr val="tx1">
                    <a:lumMod val="85000"/>
                    <a:lumOff val="15000"/>
                  </a:schemeClr>
                </a:solidFill>
                <a:latin typeface="Book Antiqua" panose="02040602050305030304" pitchFamily="18" charset="0"/>
              </a:rPr>
            </a:br>
            <a:endParaRPr lang="en-US" altLang="en-US" sz="1800" i="1" dirty="0">
              <a:solidFill>
                <a:schemeClr val="tx1">
                  <a:lumMod val="85000"/>
                  <a:lumOff val="15000"/>
                </a:schemeClr>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23ADAA7D-2009-4044-8D16-07B1F417F65A}"/>
              </a:ext>
            </a:extLst>
          </p:cNvPr>
          <p:cNvSpPr>
            <a:spLocks noGrp="1"/>
          </p:cNvSpPr>
          <p:nvPr>
            <p:ph type="sldNum" sz="quarter" idx="12"/>
          </p:nvPr>
        </p:nvSpPr>
        <p:spPr>
          <a:xfrm>
            <a:off x="8336956" y="6492875"/>
            <a:ext cx="770468" cy="365125"/>
          </a:xfrm>
        </p:spPr>
        <p:txBody>
          <a:bodyPr/>
          <a:lstStyle/>
          <a:p>
            <a:pPr>
              <a:defRPr/>
            </a:pPr>
            <a:fld id="{227FA257-264A-4853-8181-C6E4D662F6DC}" type="slidenum">
              <a:rPr lang="en-US" smtClean="0">
                <a:solidFill>
                  <a:schemeClr val="accent2"/>
                </a:solidFill>
              </a:rPr>
              <a:pPr>
                <a:defRPr/>
              </a:pPr>
              <a:t>1</a:t>
            </a:fld>
            <a:endParaRPr lang="en-US" dirty="0">
              <a:solidFill>
                <a:schemeClr val="accent2"/>
              </a:solidFill>
            </a:endParaRPr>
          </a:p>
        </p:txBody>
      </p:sp>
      <p:pic>
        <p:nvPicPr>
          <p:cNvPr id="4" name="Picture 3" descr="P:\Logo\LOGO - Newest.png"/>
          <p:cNvPicPr/>
          <p:nvPr/>
        </p:nvPicPr>
        <p:blipFill>
          <a:blip r:embed="rId3"/>
          <a:srcRect l="26656" t="3716" r="23868" b="4025"/>
          <a:stretch>
            <a:fillRect/>
          </a:stretch>
        </p:blipFill>
        <p:spPr bwMode="auto">
          <a:xfrm>
            <a:off x="2362200" y="3862133"/>
            <a:ext cx="1676400" cy="16276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a:extLst>
              <a:ext uri="{FF2B5EF4-FFF2-40B4-BE49-F238E27FC236}">
                <a16:creationId xmlns:a16="http://schemas.microsoft.com/office/drawing/2014/main" id="{7CB13C14-265F-F0E4-C6DD-F513F6CC1218}"/>
              </a:ext>
            </a:extLst>
          </p:cNvPr>
          <p:cNvSpPr>
            <a:spLocks noChangeArrowheads="1"/>
          </p:cNvSpPr>
          <p:nvPr/>
        </p:nvSpPr>
        <p:spPr bwMode="auto">
          <a:xfrm>
            <a:off x="4191000" y="3886200"/>
            <a:ext cx="3657600" cy="145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pPr eaLnBrk="1" hangingPunct="1">
              <a:lnSpc>
                <a:spcPct val="150000"/>
              </a:lnSpc>
            </a:pPr>
            <a:r>
              <a:rPr lang="en-US" altLang="en-US" sz="1200" dirty="0">
                <a:solidFill>
                  <a:schemeClr val="bg1"/>
                </a:solidFill>
                <a:latin typeface="Book Antiqua" panose="02040602050305030304" pitchFamily="18" charset="0"/>
                <a:ea typeface="Cambria" panose="02040503050406030204" pitchFamily="18" charset="0"/>
                <a:cs typeface="Times New Roman" panose="02020603050405020304" pitchFamily="18" charset="0"/>
              </a:rPr>
              <a:t>Thompson, Price, Scott, Adams &amp; Co., P.A.</a:t>
            </a:r>
          </a:p>
          <a:p>
            <a:pPr eaLnBrk="1" hangingPunct="1">
              <a:lnSpc>
                <a:spcPct val="150000"/>
              </a:lnSpc>
            </a:pPr>
            <a:r>
              <a:rPr lang="en-US" altLang="en-US" sz="1200" dirty="0">
                <a:solidFill>
                  <a:schemeClr val="bg1"/>
                </a:solidFill>
                <a:latin typeface="Book Antiqua" panose="02040602050305030304" pitchFamily="18" charset="0"/>
                <a:ea typeface="Cambria" panose="02040503050406030204" pitchFamily="18" charset="0"/>
                <a:cs typeface="Times New Roman" panose="02020603050405020304" pitchFamily="18" charset="0"/>
              </a:rPr>
              <a:t>4024 Oleander Drive Suite 103</a:t>
            </a:r>
          </a:p>
          <a:p>
            <a:pPr eaLnBrk="1" hangingPunct="1">
              <a:lnSpc>
                <a:spcPct val="150000"/>
              </a:lnSpc>
            </a:pPr>
            <a:r>
              <a:rPr lang="en-US" altLang="en-US" sz="1200" dirty="0">
                <a:solidFill>
                  <a:schemeClr val="bg1"/>
                </a:solidFill>
                <a:latin typeface="Book Antiqua" panose="02040602050305030304" pitchFamily="18" charset="0"/>
                <a:ea typeface="Cambria" panose="02040503050406030204" pitchFamily="18" charset="0"/>
                <a:cs typeface="Times New Roman" panose="02020603050405020304" pitchFamily="18" charset="0"/>
              </a:rPr>
              <a:t>Wilmington, North Carolina 28403</a:t>
            </a:r>
          </a:p>
          <a:p>
            <a:pPr eaLnBrk="1" hangingPunct="1">
              <a:lnSpc>
                <a:spcPct val="150000"/>
              </a:lnSpc>
            </a:pPr>
            <a:r>
              <a:rPr lang="en-US" altLang="en-US" sz="1200" dirty="0">
                <a:solidFill>
                  <a:schemeClr val="bg1"/>
                </a:solidFill>
                <a:latin typeface="Book Antiqua" panose="02040602050305030304" pitchFamily="18" charset="0"/>
                <a:ea typeface="Cambria" panose="02040503050406030204" pitchFamily="18" charset="0"/>
                <a:cs typeface="Times New Roman" panose="02020603050405020304" pitchFamily="18" charset="0"/>
              </a:rPr>
              <a:t>Telephone (910) 791-4872</a:t>
            </a:r>
          </a:p>
          <a:p>
            <a:pPr eaLnBrk="1" hangingPunct="1">
              <a:lnSpc>
                <a:spcPct val="150000"/>
              </a:lnSpc>
            </a:pPr>
            <a:r>
              <a:rPr lang="en-US" altLang="en-US" sz="1200" dirty="0">
                <a:solidFill>
                  <a:schemeClr val="bg1"/>
                </a:solidFill>
                <a:latin typeface="Book Antiqua" panose="02040602050305030304" pitchFamily="18" charset="0"/>
                <a:ea typeface="Cambria" panose="02040503050406030204" pitchFamily="18" charset="0"/>
                <a:cs typeface="Times New Roman" panose="02020603050405020304" pitchFamily="18" charset="0"/>
              </a:rPr>
              <a:t>Fax (910) 239-8294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A411C33-A72B-4125-8D0D-F2A6C65A289E}"/>
              </a:ext>
            </a:extLst>
          </p:cNvPr>
          <p:cNvSpPr>
            <a:spLocks noGrp="1" noChangeArrowheads="1"/>
          </p:cNvSpPr>
          <p:nvPr>
            <p:ph type="title"/>
          </p:nvPr>
        </p:nvSpPr>
        <p:spPr>
          <a:xfrm>
            <a:off x="228600" y="384702"/>
            <a:ext cx="8686800" cy="1371600"/>
          </a:xfrm>
        </p:spPr>
        <p:txBody>
          <a:bodyPr>
            <a:normAutofit/>
          </a:bodyPr>
          <a:lstStyle/>
          <a:p>
            <a:pPr algn="ctr" eaLnBrk="1" fontAlgn="auto" hangingPunct="1">
              <a:spcAft>
                <a:spcPts val="0"/>
              </a:spcAft>
              <a:defRPr/>
            </a:pPr>
            <a:r>
              <a:rPr lang="en-US" sz="4000" dirty="0">
                <a:latin typeface="Book Antiqua" pitchFamily="18" charset="0"/>
              </a:rPr>
              <a:t>General Fund</a:t>
            </a:r>
            <a:br>
              <a:rPr lang="en-US" sz="4000" dirty="0">
                <a:latin typeface="Book Antiqua" pitchFamily="18" charset="0"/>
              </a:rPr>
            </a:br>
            <a:r>
              <a:rPr lang="en-US" sz="2800" dirty="0">
                <a:latin typeface="Book Antiqua" pitchFamily="18" charset="0"/>
              </a:rPr>
              <a:t>Analysis of Fund Balance</a:t>
            </a:r>
            <a:endParaRPr lang="en-US" dirty="0">
              <a:latin typeface="Book Antiqua" pitchFamily="18" charset="0"/>
            </a:endParaRPr>
          </a:p>
        </p:txBody>
      </p:sp>
      <p:sp>
        <p:nvSpPr>
          <p:cNvPr id="3" name="Slide Number Placeholder 2">
            <a:extLst>
              <a:ext uri="{FF2B5EF4-FFF2-40B4-BE49-F238E27FC236}">
                <a16:creationId xmlns:a16="http://schemas.microsoft.com/office/drawing/2014/main" id="{2B8757B1-BE0D-45EF-85B3-34B810D2332B}"/>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10</a:t>
            </a:fld>
            <a:endParaRPr lang="en-US" dirty="0"/>
          </a:p>
        </p:txBody>
      </p:sp>
      <p:graphicFrame>
        <p:nvGraphicFramePr>
          <p:cNvPr id="5" name="Content Placeholder 4">
            <a:extLst>
              <a:ext uri="{FF2B5EF4-FFF2-40B4-BE49-F238E27FC236}">
                <a16:creationId xmlns:a16="http://schemas.microsoft.com/office/drawing/2014/main" id="{00000000-0008-0000-0300-000002000000}"/>
              </a:ext>
            </a:extLst>
          </p:cNvPr>
          <p:cNvGraphicFramePr>
            <a:graphicFrameLocks noGrp="1"/>
          </p:cNvGraphicFramePr>
          <p:nvPr>
            <p:ph idx="1"/>
            <p:extLst>
              <p:ext uri="{D42A27DB-BD31-4B8C-83A1-F6EECF244321}">
                <p14:modId xmlns:p14="http://schemas.microsoft.com/office/powerpoint/2010/main" val="2530324502"/>
              </p:ext>
            </p:extLst>
          </p:nvPr>
        </p:nvGraphicFramePr>
        <p:xfrm>
          <a:off x="457200" y="1981200"/>
          <a:ext cx="8229599" cy="45116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121934"/>
            <a:ext cx="8686800" cy="1371600"/>
          </a:xfrm>
        </p:spPr>
        <p:txBody>
          <a:bodyPr>
            <a:normAutofit/>
          </a:bodyPr>
          <a:lstStyle/>
          <a:p>
            <a:pPr algn="ctr"/>
            <a:r>
              <a:rPr lang="en-US" altLang="en-US" dirty="0">
                <a:latin typeface="Book Antiqua" panose="02040602050305030304" pitchFamily="18" charset="0"/>
              </a:rPr>
              <a:t>Town of North Topsail Beach</a:t>
            </a:r>
            <a:endParaRPr lang="en-US" altLang="en-US" dirty="0"/>
          </a:p>
        </p:txBody>
      </p:sp>
      <p:sp>
        <p:nvSpPr>
          <p:cNvPr id="3" name="Slide Number Placeholder 2">
            <a:extLst>
              <a:ext uri="{FF2B5EF4-FFF2-40B4-BE49-F238E27FC236}">
                <a16:creationId xmlns:a16="http://schemas.microsoft.com/office/drawing/2014/main" id="{8D3F3088-AAA7-417F-972E-5F1C3A33CFDA}"/>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11</a:t>
            </a:fld>
            <a:endParaRPr lang="en-US" dirty="0"/>
          </a:p>
        </p:txBody>
      </p:sp>
      <p:graphicFrame>
        <p:nvGraphicFramePr>
          <p:cNvPr id="5" name="Content Placeholder 4">
            <a:extLst>
              <a:ext uri="{FF2B5EF4-FFF2-40B4-BE49-F238E27FC236}">
                <a16:creationId xmlns:a16="http://schemas.microsoft.com/office/drawing/2014/main" id="{00000000-0008-0000-0400-000002000000}"/>
              </a:ext>
            </a:extLst>
          </p:cNvPr>
          <p:cNvGraphicFramePr>
            <a:graphicFrameLocks noGrp="1"/>
          </p:cNvGraphicFramePr>
          <p:nvPr>
            <p:ph idx="1"/>
            <p:extLst>
              <p:ext uri="{D42A27DB-BD31-4B8C-83A1-F6EECF244321}">
                <p14:modId xmlns:p14="http://schemas.microsoft.com/office/powerpoint/2010/main" val="1286863413"/>
              </p:ext>
            </p:extLst>
          </p:nvPr>
        </p:nvGraphicFramePr>
        <p:xfrm>
          <a:off x="581025" y="1981200"/>
          <a:ext cx="7989888"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19100" y="685800"/>
            <a:ext cx="8686800" cy="1066800"/>
          </a:xfrm>
        </p:spPr>
        <p:txBody>
          <a:bodyPr>
            <a:normAutofit/>
          </a:bodyPr>
          <a:lstStyle/>
          <a:p>
            <a:pPr algn="ctr"/>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Shoreline Protection Fund</a:t>
            </a:r>
            <a:endParaRPr lang="en-US" altLang="en-US" sz="2800" dirty="0"/>
          </a:p>
        </p:txBody>
      </p:sp>
      <p:sp>
        <p:nvSpPr>
          <p:cNvPr id="2" name="Slide Number Placeholder 1">
            <a:extLst>
              <a:ext uri="{FF2B5EF4-FFF2-40B4-BE49-F238E27FC236}">
                <a16:creationId xmlns:a16="http://schemas.microsoft.com/office/drawing/2014/main" id="{BC5541AE-2650-46C6-91F7-A7D7D358B71C}"/>
              </a:ext>
            </a:extLst>
          </p:cNvPr>
          <p:cNvSpPr>
            <a:spLocks noGrp="1"/>
          </p:cNvSpPr>
          <p:nvPr>
            <p:ph type="sldNum" sz="quarter" idx="12"/>
          </p:nvPr>
        </p:nvSpPr>
        <p:spPr>
          <a:xfrm>
            <a:off x="8335432" y="6446835"/>
            <a:ext cx="770468" cy="365125"/>
          </a:xfrm>
        </p:spPr>
        <p:txBody>
          <a:bodyPr/>
          <a:lstStyle/>
          <a:p>
            <a:pPr>
              <a:defRPr/>
            </a:pPr>
            <a:fld id="{DDB6D53A-BC26-43A3-A76B-AE1F95378F73}" type="slidenum">
              <a:rPr lang="en-US" smtClean="0"/>
              <a:pPr>
                <a:defRPr/>
              </a:pPr>
              <a:t>12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1448219569"/>
              </p:ext>
            </p:extLst>
          </p:nvPr>
        </p:nvGraphicFramePr>
        <p:xfrm>
          <a:off x="489966" y="2057400"/>
          <a:ext cx="8164068" cy="4191490"/>
        </p:xfrm>
        <a:graphic>
          <a:graphicData uri="http://schemas.openxmlformats.org/drawingml/2006/table">
            <a:tbl>
              <a:tblPr firstRow="1" bandRow="1">
                <a:tableStyleId>{5C22544A-7EE6-4342-B048-85BDC9FD1C3A}</a:tableStyleId>
              </a:tblPr>
              <a:tblGrid>
                <a:gridCol w="6298924">
                  <a:extLst>
                    <a:ext uri="{9D8B030D-6E8A-4147-A177-3AD203B41FA5}">
                      <a16:colId xmlns:a16="http://schemas.microsoft.com/office/drawing/2014/main" val="20000"/>
                    </a:ext>
                  </a:extLst>
                </a:gridCol>
                <a:gridCol w="233292">
                  <a:extLst>
                    <a:ext uri="{9D8B030D-6E8A-4147-A177-3AD203B41FA5}">
                      <a16:colId xmlns:a16="http://schemas.microsoft.com/office/drawing/2014/main" val="20001"/>
                    </a:ext>
                  </a:extLst>
                </a:gridCol>
                <a:gridCol w="1631852">
                  <a:extLst>
                    <a:ext uri="{9D8B030D-6E8A-4147-A177-3AD203B41FA5}">
                      <a16:colId xmlns:a16="http://schemas.microsoft.com/office/drawing/2014/main" val="20002"/>
                    </a:ext>
                  </a:extLst>
                </a:gridCol>
              </a:tblGrid>
              <a:tr h="459585">
                <a:tc>
                  <a:txBody>
                    <a:bodyPr/>
                    <a:lstStyle/>
                    <a:p>
                      <a:pPr algn="just" fontAlgn="b"/>
                      <a:r>
                        <a:rPr lang="en-US" sz="1400" b="1" i="0" u="none" strike="noStrike" dirty="0">
                          <a:latin typeface="Book Antiqua" panose="02040602050305030304" pitchFamily="18" charset="0"/>
                          <a:cs typeface="Times New Roman" pitchFamily="18" charset="0"/>
                        </a:rPr>
                        <a:t>Dear Board Members:</a:t>
                      </a: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0"/>
                  </a:ext>
                </a:extLst>
              </a:tr>
              <a:tr h="618313">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i="1" u="none" strike="noStrike" dirty="0">
                          <a:latin typeface="Book Antiqua" panose="02040602050305030304" pitchFamily="18" charset="0"/>
                          <a:cs typeface="Times New Roman" pitchFamily="18" charset="0"/>
                        </a:rPr>
                        <a:t>Below is a summarization of some of the key items in the audit report.</a:t>
                      </a:r>
                    </a:p>
                    <a:p>
                      <a:pPr algn="l"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ctr" fontAlgn="b"/>
                      <a:r>
                        <a:rPr lang="en-US" sz="1400" b="1" i="1" u="sng" strike="noStrike" dirty="0">
                          <a:latin typeface="Book Antiqua" panose="02040602050305030304" pitchFamily="18" charset="0"/>
                        </a:rPr>
                        <a:t>2023</a:t>
                      </a:r>
                      <a:endParaRPr lang="en-US" sz="1400" b="0" i="1" u="none" strike="noStrike" dirty="0">
                        <a:latin typeface="Book Antiqua" panose="02040602050305030304" pitchFamily="18" charset="0"/>
                      </a:endParaRPr>
                    </a:p>
                  </a:txBody>
                  <a:tcPr marL="0" marR="0" marT="0" marB="0" anchor="ctr"/>
                </a:tc>
                <a:extLst>
                  <a:ext uri="{0D108BD9-81ED-4DB2-BD59-A6C34878D82A}">
                    <a16:rowId xmlns:a16="http://schemas.microsoft.com/office/drawing/2014/main" val="10001"/>
                  </a:ext>
                </a:extLst>
              </a:tr>
              <a:tr h="266668">
                <a:tc>
                  <a:txBody>
                    <a:bodyPr/>
                    <a:lstStyle/>
                    <a:p>
                      <a:pPr algn="just" fontAlgn="b"/>
                      <a:endParaRPr lang="en-US" sz="1400" b="1"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1" i="0" u="sng"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2"/>
                  </a:ext>
                </a:extLst>
              </a:tr>
              <a:tr h="276968">
                <a:tc>
                  <a:txBody>
                    <a:bodyPr/>
                    <a:lstStyle/>
                    <a:p>
                      <a:pPr algn="just" fontAlgn="b"/>
                      <a:r>
                        <a:rPr lang="en-US" sz="1400" b="0" i="0" u="none" strike="noStrike" dirty="0">
                          <a:latin typeface="Book Antiqua" panose="02040602050305030304" pitchFamily="18" charset="0"/>
                          <a:cs typeface="Times New Roman" pitchFamily="18" charset="0"/>
                        </a:rPr>
                        <a:t>Total Revenues and Other financing sources</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5,955,505 </a:t>
                      </a:r>
                    </a:p>
                  </a:txBody>
                  <a:tcPr marL="0" marR="0" marT="0" marB="0" anchor="b"/>
                </a:tc>
                <a:extLst>
                  <a:ext uri="{0D108BD9-81ED-4DB2-BD59-A6C34878D82A}">
                    <a16:rowId xmlns:a16="http://schemas.microsoft.com/office/drawing/2014/main" val="10004"/>
                  </a:ext>
                </a:extLst>
              </a:tr>
              <a:tr h="312053">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a:effectLst/>
                        <a:latin typeface="Book Antiqua" panose="02040602050305030304" pitchFamily="18" charset="0"/>
                      </a:endParaRPr>
                    </a:p>
                  </a:txBody>
                  <a:tcPr marL="0" marR="0" marT="0" marB="0" anchor="b"/>
                </a:tc>
                <a:extLst>
                  <a:ext uri="{0D108BD9-81ED-4DB2-BD59-A6C34878D82A}">
                    <a16:rowId xmlns:a16="http://schemas.microsoft.com/office/drawing/2014/main" val="3592751036"/>
                  </a:ext>
                </a:extLst>
              </a:tr>
              <a:tr h="312053">
                <a:tc>
                  <a:txBody>
                    <a:bodyPr/>
                    <a:lstStyle/>
                    <a:p>
                      <a:pPr algn="just" fontAlgn="b"/>
                      <a:r>
                        <a:rPr lang="en-US" sz="1400" b="0" i="0" u="none" strike="noStrike" dirty="0">
                          <a:latin typeface="Book Antiqua" panose="02040602050305030304" pitchFamily="18" charset="0"/>
                          <a:cs typeface="Times New Roman" pitchFamily="18" charset="0"/>
                        </a:rPr>
                        <a:t>Total Expenditures and Other financing sources</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5,552,647</a:t>
                      </a:r>
                    </a:p>
                  </a:txBody>
                  <a:tcPr marL="0" marR="0" marT="0" marB="0" anchor="b"/>
                </a:tc>
                <a:extLst>
                  <a:ext uri="{0D108BD9-81ED-4DB2-BD59-A6C34878D82A}">
                    <a16:rowId xmlns:a16="http://schemas.microsoft.com/office/drawing/2014/main" val="1174913369"/>
                  </a:ext>
                </a:extLst>
              </a:tr>
              <a:tr h="312053">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a:effectLst/>
                        <a:latin typeface="Book Antiqua" panose="02040602050305030304" pitchFamily="18" charset="0"/>
                      </a:endParaRPr>
                    </a:p>
                  </a:txBody>
                  <a:tcPr marL="0" marR="0" marT="0" marB="0" anchor="b"/>
                </a:tc>
                <a:extLst>
                  <a:ext uri="{0D108BD9-81ED-4DB2-BD59-A6C34878D82A}">
                    <a16:rowId xmlns:a16="http://schemas.microsoft.com/office/drawing/2014/main" val="10005"/>
                  </a:ext>
                </a:extLst>
              </a:tr>
              <a:tr h="320782">
                <a:tc>
                  <a:txBody>
                    <a:bodyPr/>
                    <a:lstStyle/>
                    <a:p>
                      <a:pPr algn="just" fontAlgn="b"/>
                      <a:r>
                        <a:rPr lang="en-US" sz="1400" b="1" i="0" u="none" strike="noStrike" dirty="0">
                          <a:latin typeface="Book Antiqua" panose="02040602050305030304" pitchFamily="18" charset="0"/>
                          <a:cs typeface="Times New Roman" pitchFamily="18" charset="0"/>
                        </a:rPr>
                        <a:t>Net Change</a:t>
                      </a:r>
                    </a:p>
                  </a:txBody>
                  <a:tcPr marL="0" marR="0" marT="0" marB="0" anchor="b"/>
                </a:tc>
                <a:tc>
                  <a:txBody>
                    <a:bodyPr/>
                    <a:lstStyle/>
                    <a:p>
                      <a:pPr algn="just" fontAlgn="b"/>
                      <a:r>
                        <a:rPr lang="en-US" sz="1400" b="1" i="0" u="none" strike="noStrike" dirty="0">
                          <a:latin typeface="Book Antiqua" panose="02040602050305030304" pitchFamily="18" charset="0"/>
                        </a:rPr>
                        <a:t>$</a:t>
                      </a:r>
                    </a:p>
                  </a:txBody>
                  <a:tcPr marL="0" marR="0" marT="0" marB="0" anchor="b"/>
                </a:tc>
                <a:tc>
                  <a:txBody>
                    <a:bodyPr/>
                    <a:lstStyle/>
                    <a:p>
                      <a:pPr algn="ctr" fontAlgn="b"/>
                      <a:r>
                        <a:rPr lang="en-US" sz="1400" b="1" i="0" u="none" strike="noStrike" dirty="0">
                          <a:effectLst/>
                          <a:latin typeface="Book Antiqua" panose="02040602050305030304" pitchFamily="18" charset="0"/>
                        </a:rPr>
                        <a:t>402,858 </a:t>
                      </a:r>
                    </a:p>
                  </a:txBody>
                  <a:tcPr marL="0" marR="0" marT="0" marB="0" anchor="b"/>
                </a:tc>
                <a:extLst>
                  <a:ext uri="{0D108BD9-81ED-4DB2-BD59-A6C34878D82A}">
                    <a16:rowId xmlns:a16="http://schemas.microsoft.com/office/drawing/2014/main" val="10006"/>
                  </a:ext>
                </a:extLst>
              </a:tr>
              <a:tr h="312053">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1"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10007"/>
                  </a:ext>
                </a:extLst>
              </a:tr>
              <a:tr h="358726">
                <a:tc>
                  <a:txBody>
                    <a:bodyPr/>
                    <a:lstStyle/>
                    <a:p>
                      <a:pPr algn="l" fontAlgn="b"/>
                      <a:r>
                        <a:rPr lang="en-US" sz="1400" b="0" i="0" u="none" strike="noStrike" dirty="0">
                          <a:latin typeface="Book Antiqua" panose="02040602050305030304" pitchFamily="18" charset="0"/>
                        </a:rPr>
                        <a:t>Net Position at the Beginning of the Year</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11,395,434 </a:t>
                      </a:r>
                    </a:p>
                  </a:txBody>
                  <a:tcPr marL="0" marR="0" marT="0" marB="0" anchor="b"/>
                </a:tc>
                <a:extLst>
                  <a:ext uri="{0D108BD9-81ED-4DB2-BD59-A6C34878D82A}">
                    <a16:rowId xmlns:a16="http://schemas.microsoft.com/office/drawing/2014/main" val="10008"/>
                  </a:ext>
                </a:extLst>
              </a:tr>
              <a:tr h="312053">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9"/>
                  </a:ext>
                </a:extLst>
              </a:tr>
              <a:tr h="330183">
                <a:tc>
                  <a:txBody>
                    <a:bodyPr/>
                    <a:lstStyle/>
                    <a:p>
                      <a:pPr algn="l" fontAlgn="b"/>
                      <a:r>
                        <a:rPr lang="en-US" sz="1400" b="0" i="0" u="none" strike="noStrike" dirty="0">
                          <a:latin typeface="Book Antiqua" panose="02040602050305030304" pitchFamily="18" charset="0"/>
                        </a:rPr>
                        <a:t>Net Position at the End of the Year</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11,798,292 </a:t>
                      </a:r>
                    </a:p>
                  </a:txBody>
                  <a:tcPr marL="0" marR="0" marT="0" marB="0" anchor="b"/>
                </a:tc>
                <a:extLst>
                  <a:ext uri="{0D108BD9-81ED-4DB2-BD59-A6C34878D82A}">
                    <a16:rowId xmlns:a16="http://schemas.microsoft.com/office/drawing/2014/main" val="1001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381000"/>
            <a:ext cx="8686800" cy="1371600"/>
          </a:xfrm>
        </p:spPr>
        <p:txBody>
          <a:bodyPr>
            <a:normAutofit/>
          </a:bodyPr>
          <a:lstStyle/>
          <a:p>
            <a:pPr algn="ctr"/>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Beach Maintenance Project</a:t>
            </a:r>
            <a:endParaRPr lang="en-US" altLang="en-US" sz="2800" dirty="0"/>
          </a:p>
        </p:txBody>
      </p:sp>
      <p:sp>
        <p:nvSpPr>
          <p:cNvPr id="2" name="Slide Number Placeholder 1">
            <a:extLst>
              <a:ext uri="{FF2B5EF4-FFF2-40B4-BE49-F238E27FC236}">
                <a16:creationId xmlns:a16="http://schemas.microsoft.com/office/drawing/2014/main" id="{BC5541AE-2650-46C6-91F7-A7D7D358B71C}"/>
              </a:ext>
            </a:extLst>
          </p:cNvPr>
          <p:cNvSpPr>
            <a:spLocks noGrp="1"/>
          </p:cNvSpPr>
          <p:nvPr>
            <p:ph type="sldNum" sz="quarter" idx="12"/>
          </p:nvPr>
        </p:nvSpPr>
        <p:spPr>
          <a:xfrm>
            <a:off x="8373532" y="6477000"/>
            <a:ext cx="770468" cy="365125"/>
          </a:xfrm>
        </p:spPr>
        <p:txBody>
          <a:bodyPr/>
          <a:lstStyle/>
          <a:p>
            <a:pPr>
              <a:defRPr/>
            </a:pPr>
            <a:fld id="{DDB6D53A-BC26-43A3-A76B-AE1F95378F73}" type="slidenum">
              <a:rPr lang="en-US" smtClean="0"/>
              <a:pPr>
                <a:defRPr/>
              </a:pPr>
              <a:t>13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8807416"/>
              </p:ext>
            </p:extLst>
          </p:nvPr>
        </p:nvGraphicFramePr>
        <p:xfrm>
          <a:off x="457200" y="2057400"/>
          <a:ext cx="8229600" cy="4267200"/>
        </p:xfrm>
        <a:graphic>
          <a:graphicData uri="http://schemas.openxmlformats.org/drawingml/2006/table">
            <a:tbl>
              <a:tblPr firstRow="1" bandRow="1">
                <a:tableStyleId>{5C22544A-7EE6-4342-B048-85BDC9FD1C3A}</a:tableStyleId>
              </a:tblPr>
              <a:tblGrid>
                <a:gridCol w="6349485">
                  <a:extLst>
                    <a:ext uri="{9D8B030D-6E8A-4147-A177-3AD203B41FA5}">
                      <a16:colId xmlns:a16="http://schemas.microsoft.com/office/drawing/2014/main" val="20000"/>
                    </a:ext>
                  </a:extLst>
                </a:gridCol>
                <a:gridCol w="235165">
                  <a:extLst>
                    <a:ext uri="{9D8B030D-6E8A-4147-A177-3AD203B41FA5}">
                      <a16:colId xmlns:a16="http://schemas.microsoft.com/office/drawing/2014/main" val="20001"/>
                    </a:ext>
                  </a:extLst>
                </a:gridCol>
                <a:gridCol w="1644950">
                  <a:extLst>
                    <a:ext uri="{9D8B030D-6E8A-4147-A177-3AD203B41FA5}">
                      <a16:colId xmlns:a16="http://schemas.microsoft.com/office/drawing/2014/main" val="20002"/>
                    </a:ext>
                  </a:extLst>
                </a:gridCol>
              </a:tblGrid>
              <a:tr h="467941">
                <a:tc>
                  <a:txBody>
                    <a:bodyPr/>
                    <a:lstStyle/>
                    <a:p>
                      <a:pPr algn="just" fontAlgn="b"/>
                      <a:r>
                        <a:rPr lang="en-US" sz="1400" b="1" i="0" u="none" strike="noStrike" dirty="0">
                          <a:latin typeface="Book Antiqua" panose="02040602050305030304" pitchFamily="18" charset="0"/>
                          <a:cs typeface="Times New Roman" pitchFamily="18" charset="0"/>
                        </a:rPr>
                        <a:t>Dear Board Members:</a:t>
                      </a: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0"/>
                  </a:ext>
                </a:extLst>
              </a:tr>
              <a:tr h="6295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i="1" u="none" strike="noStrike" dirty="0">
                          <a:latin typeface="Book Antiqua" panose="02040602050305030304" pitchFamily="18" charset="0"/>
                          <a:cs typeface="Times New Roman" pitchFamily="18" charset="0"/>
                        </a:rPr>
                        <a:t>Below is a summarization of some of the key items in the audit report.</a:t>
                      </a:r>
                    </a:p>
                    <a:p>
                      <a:pPr algn="l"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ctr" fontAlgn="b"/>
                      <a:r>
                        <a:rPr lang="en-US" sz="1400" b="1" i="1" u="sng" strike="noStrike" dirty="0">
                          <a:latin typeface="Book Antiqua" panose="02040602050305030304" pitchFamily="18" charset="0"/>
                        </a:rPr>
                        <a:t>2023</a:t>
                      </a:r>
                      <a:endParaRPr lang="en-US" sz="1400" b="0" i="1" u="none" strike="noStrike" dirty="0">
                        <a:latin typeface="Book Antiqua" panose="02040602050305030304" pitchFamily="18" charset="0"/>
                      </a:endParaRPr>
                    </a:p>
                  </a:txBody>
                  <a:tcPr marL="0" marR="0" marT="0" marB="0" anchor="ctr"/>
                </a:tc>
                <a:extLst>
                  <a:ext uri="{0D108BD9-81ED-4DB2-BD59-A6C34878D82A}">
                    <a16:rowId xmlns:a16="http://schemas.microsoft.com/office/drawing/2014/main" val="10001"/>
                  </a:ext>
                </a:extLst>
              </a:tr>
              <a:tr h="271517">
                <a:tc>
                  <a:txBody>
                    <a:bodyPr/>
                    <a:lstStyle/>
                    <a:p>
                      <a:pPr algn="just" fontAlgn="b"/>
                      <a:endParaRPr lang="en-US" sz="1400" b="1"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1" i="0" u="sng"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2"/>
                  </a:ext>
                </a:extLst>
              </a:tr>
              <a:tr h="281503">
                <a:tc>
                  <a:txBody>
                    <a:bodyPr/>
                    <a:lstStyle/>
                    <a:p>
                      <a:pPr algn="just" fontAlgn="b"/>
                      <a:r>
                        <a:rPr lang="en-US" sz="1400" b="0" i="0" u="none" strike="noStrike" dirty="0">
                          <a:latin typeface="Book Antiqua" panose="02040602050305030304" pitchFamily="18" charset="0"/>
                          <a:cs typeface="Times New Roman" pitchFamily="18" charset="0"/>
                        </a:rPr>
                        <a:t>Total Revenues and Other financing sources</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17,365,766 </a:t>
                      </a:r>
                    </a:p>
                  </a:txBody>
                  <a:tcPr marL="0" marR="0" marT="0" marB="0" anchor="b"/>
                </a:tc>
                <a:extLst>
                  <a:ext uri="{0D108BD9-81ED-4DB2-BD59-A6C34878D82A}">
                    <a16:rowId xmlns:a16="http://schemas.microsoft.com/office/drawing/2014/main" val="10004"/>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3592751036"/>
                  </a:ext>
                </a:extLst>
              </a:tr>
              <a:tr h="317727">
                <a:tc>
                  <a:txBody>
                    <a:bodyPr/>
                    <a:lstStyle/>
                    <a:p>
                      <a:pPr algn="just" fontAlgn="b"/>
                      <a:r>
                        <a:rPr lang="en-US" sz="1400" b="0" i="0" u="none" strike="noStrike" dirty="0">
                          <a:latin typeface="Book Antiqua" panose="02040602050305030304" pitchFamily="18" charset="0"/>
                          <a:cs typeface="Times New Roman" pitchFamily="18" charset="0"/>
                        </a:rPr>
                        <a:t>Total Expenditures and Other financing sources</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400" b="0" i="0" u="none" strike="noStrike" dirty="0">
                          <a:effectLst/>
                          <a:latin typeface="Book Antiqua" panose="02040602050305030304" pitchFamily="18" charset="0"/>
                        </a:rPr>
                        <a:t>13,946,520 </a:t>
                      </a:r>
                    </a:p>
                  </a:txBody>
                  <a:tcPr marL="0" marR="0" marT="0" marB="0" anchor="b"/>
                </a:tc>
                <a:extLst>
                  <a:ext uri="{0D108BD9-81ED-4DB2-BD59-A6C34878D82A}">
                    <a16:rowId xmlns:a16="http://schemas.microsoft.com/office/drawing/2014/main" val="1174913369"/>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5"/>
                  </a:ext>
                </a:extLst>
              </a:tr>
              <a:tr h="326615">
                <a:tc>
                  <a:txBody>
                    <a:bodyPr/>
                    <a:lstStyle/>
                    <a:p>
                      <a:pPr algn="just" fontAlgn="b"/>
                      <a:r>
                        <a:rPr lang="en-US" sz="1400" b="1" i="0" u="none" strike="noStrike" dirty="0">
                          <a:latin typeface="Book Antiqua" panose="02040602050305030304" pitchFamily="18" charset="0"/>
                          <a:cs typeface="Times New Roman" pitchFamily="18" charset="0"/>
                        </a:rPr>
                        <a:t>Net Change</a:t>
                      </a:r>
                    </a:p>
                  </a:txBody>
                  <a:tcPr marL="0" marR="0" marT="0" marB="0" anchor="b"/>
                </a:tc>
                <a:tc>
                  <a:txBody>
                    <a:bodyPr/>
                    <a:lstStyle/>
                    <a:p>
                      <a:pPr algn="just" fontAlgn="b"/>
                      <a:r>
                        <a:rPr lang="en-US" sz="1400" b="1" i="0" u="none" strike="noStrike" dirty="0">
                          <a:latin typeface="Book Antiqua" panose="02040602050305030304" pitchFamily="18" charset="0"/>
                        </a:rPr>
                        <a:t>$</a:t>
                      </a:r>
                    </a:p>
                  </a:txBody>
                  <a:tcPr marL="0" marR="0" marT="0" marB="0" anchor="b"/>
                </a:tc>
                <a:tc>
                  <a:txBody>
                    <a:bodyPr/>
                    <a:lstStyle/>
                    <a:p>
                      <a:pPr algn="ctr" fontAlgn="b"/>
                      <a:r>
                        <a:rPr lang="en-US" sz="1400" b="1" i="0" u="none" strike="noStrike" dirty="0">
                          <a:effectLst/>
                          <a:latin typeface="Book Antiqua" panose="02040602050305030304" pitchFamily="18" charset="0"/>
                        </a:rPr>
                        <a:t>3,419,246</a:t>
                      </a:r>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6"/>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a:effectLst/>
                        <a:latin typeface="Book Antiqua" panose="02040602050305030304" pitchFamily="18" charset="0"/>
                      </a:endParaRPr>
                    </a:p>
                  </a:txBody>
                  <a:tcPr marL="0" marR="0" marT="0" marB="0" anchor="b"/>
                </a:tc>
                <a:extLst>
                  <a:ext uri="{0D108BD9-81ED-4DB2-BD59-A6C34878D82A}">
                    <a16:rowId xmlns:a16="http://schemas.microsoft.com/office/drawing/2014/main" val="10007"/>
                  </a:ext>
                </a:extLst>
              </a:tr>
              <a:tr h="365248">
                <a:tc>
                  <a:txBody>
                    <a:bodyPr/>
                    <a:lstStyle/>
                    <a:p>
                      <a:pPr algn="l" fontAlgn="b"/>
                      <a:r>
                        <a:rPr lang="en-US" sz="1400" b="0" i="0" u="none" strike="noStrike" dirty="0">
                          <a:latin typeface="Book Antiqua" panose="02040602050305030304" pitchFamily="18" charset="0"/>
                        </a:rPr>
                        <a:t>Net Position at the Beginning of the Year</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176,990 </a:t>
                      </a:r>
                    </a:p>
                  </a:txBody>
                  <a:tcPr marL="0" marR="0" marT="0" marB="0" anchor="b"/>
                </a:tc>
                <a:extLst>
                  <a:ext uri="{0D108BD9-81ED-4DB2-BD59-A6C34878D82A}">
                    <a16:rowId xmlns:a16="http://schemas.microsoft.com/office/drawing/2014/main" val="10008"/>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9"/>
                  </a:ext>
                </a:extLst>
              </a:tr>
              <a:tr h="336186">
                <a:tc>
                  <a:txBody>
                    <a:bodyPr/>
                    <a:lstStyle/>
                    <a:p>
                      <a:pPr algn="l" fontAlgn="b"/>
                      <a:r>
                        <a:rPr lang="en-US" sz="1400" b="0" i="0" u="none" strike="noStrike" dirty="0">
                          <a:latin typeface="Book Antiqua" panose="02040602050305030304" pitchFamily="18" charset="0"/>
                        </a:rPr>
                        <a:t>Net Position at the End of the Year</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3,596,236 </a:t>
                      </a:r>
                    </a:p>
                  </a:txBody>
                  <a:tcPr marL="0" marR="0" marT="0"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58119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320675"/>
            <a:ext cx="8686800" cy="1371600"/>
          </a:xfrm>
        </p:spPr>
        <p:txBody>
          <a:bodyPr>
            <a:normAutofit/>
          </a:bodyPr>
          <a:lstStyle/>
          <a:p>
            <a:pPr algn="ctr"/>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Capital Improvement Fund</a:t>
            </a:r>
            <a:endParaRPr lang="en-US" altLang="en-US" sz="2800" dirty="0"/>
          </a:p>
        </p:txBody>
      </p:sp>
      <p:sp>
        <p:nvSpPr>
          <p:cNvPr id="2" name="Slide Number Placeholder 1">
            <a:extLst>
              <a:ext uri="{FF2B5EF4-FFF2-40B4-BE49-F238E27FC236}">
                <a16:creationId xmlns:a16="http://schemas.microsoft.com/office/drawing/2014/main" id="{BC5541AE-2650-46C6-91F7-A7D7D358B71C}"/>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14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237799442"/>
              </p:ext>
            </p:extLst>
          </p:nvPr>
        </p:nvGraphicFramePr>
        <p:xfrm>
          <a:off x="460248" y="1981200"/>
          <a:ext cx="8226552" cy="4267200"/>
        </p:xfrm>
        <a:graphic>
          <a:graphicData uri="http://schemas.openxmlformats.org/drawingml/2006/table">
            <a:tbl>
              <a:tblPr firstRow="1" bandRow="1">
                <a:tableStyleId>{5C22544A-7EE6-4342-B048-85BDC9FD1C3A}</a:tableStyleId>
              </a:tblPr>
              <a:tblGrid>
                <a:gridCol w="6347133">
                  <a:extLst>
                    <a:ext uri="{9D8B030D-6E8A-4147-A177-3AD203B41FA5}">
                      <a16:colId xmlns:a16="http://schemas.microsoft.com/office/drawing/2014/main" val="20000"/>
                    </a:ext>
                  </a:extLst>
                </a:gridCol>
                <a:gridCol w="235078">
                  <a:extLst>
                    <a:ext uri="{9D8B030D-6E8A-4147-A177-3AD203B41FA5}">
                      <a16:colId xmlns:a16="http://schemas.microsoft.com/office/drawing/2014/main" val="20001"/>
                    </a:ext>
                  </a:extLst>
                </a:gridCol>
                <a:gridCol w="1644341">
                  <a:extLst>
                    <a:ext uri="{9D8B030D-6E8A-4147-A177-3AD203B41FA5}">
                      <a16:colId xmlns:a16="http://schemas.microsoft.com/office/drawing/2014/main" val="20002"/>
                    </a:ext>
                  </a:extLst>
                </a:gridCol>
              </a:tblGrid>
              <a:tr h="467941">
                <a:tc>
                  <a:txBody>
                    <a:bodyPr/>
                    <a:lstStyle/>
                    <a:p>
                      <a:pPr algn="just" fontAlgn="b"/>
                      <a:r>
                        <a:rPr lang="en-US" sz="1400" b="1" i="0" u="none" strike="noStrike" dirty="0">
                          <a:latin typeface="Book Antiqua" panose="02040602050305030304" pitchFamily="18" charset="0"/>
                          <a:cs typeface="Times New Roman" pitchFamily="18" charset="0"/>
                        </a:rPr>
                        <a:t>Dear Board Members:</a:t>
                      </a: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0"/>
                  </a:ext>
                </a:extLst>
              </a:tr>
              <a:tr h="6295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1" i="1" u="none" strike="noStrike" dirty="0">
                          <a:latin typeface="Book Antiqua" panose="02040602050305030304" pitchFamily="18" charset="0"/>
                          <a:cs typeface="Times New Roman" pitchFamily="18" charset="0"/>
                        </a:rPr>
                        <a:t>Below is a summarization of some of the key items in the audit report.</a:t>
                      </a:r>
                    </a:p>
                    <a:p>
                      <a:pPr algn="l"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ctr" fontAlgn="b"/>
                      <a:r>
                        <a:rPr lang="en-US" sz="1400" b="1" i="1" u="sng" strike="noStrike" dirty="0">
                          <a:latin typeface="Book Antiqua" panose="02040602050305030304" pitchFamily="18" charset="0"/>
                        </a:rPr>
                        <a:t>2023</a:t>
                      </a:r>
                      <a:endParaRPr lang="en-US" sz="1400" b="0" i="1" u="none" strike="noStrike" dirty="0">
                        <a:latin typeface="Book Antiqua" panose="02040602050305030304" pitchFamily="18" charset="0"/>
                      </a:endParaRPr>
                    </a:p>
                  </a:txBody>
                  <a:tcPr marL="0" marR="0" marT="0" marB="0" anchor="ctr"/>
                </a:tc>
                <a:extLst>
                  <a:ext uri="{0D108BD9-81ED-4DB2-BD59-A6C34878D82A}">
                    <a16:rowId xmlns:a16="http://schemas.microsoft.com/office/drawing/2014/main" val="10001"/>
                  </a:ext>
                </a:extLst>
              </a:tr>
              <a:tr h="271517">
                <a:tc>
                  <a:txBody>
                    <a:bodyPr/>
                    <a:lstStyle/>
                    <a:p>
                      <a:pPr algn="just" fontAlgn="b"/>
                      <a:endParaRPr lang="en-US" sz="1400" b="1"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1" i="0" u="sng"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2"/>
                  </a:ext>
                </a:extLst>
              </a:tr>
              <a:tr h="281503">
                <a:tc>
                  <a:txBody>
                    <a:bodyPr/>
                    <a:lstStyle/>
                    <a:p>
                      <a:pPr algn="just" fontAlgn="b"/>
                      <a:r>
                        <a:rPr lang="en-US" sz="1400" b="0" i="0" u="none" strike="noStrike" dirty="0">
                          <a:latin typeface="Book Antiqua" panose="02040602050305030304" pitchFamily="18" charset="0"/>
                          <a:cs typeface="Times New Roman" pitchFamily="18" charset="0"/>
                        </a:rPr>
                        <a:t>Total Revenues and Other financing sources</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a:effectLst/>
                          <a:latin typeface="Book Antiqua" panose="02040602050305030304" pitchFamily="18" charset="0"/>
                        </a:rPr>
                        <a:t>1,223,095 </a:t>
                      </a:r>
                      <a:endParaRPr lang="en-US" sz="1400" b="0"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10004"/>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3592751036"/>
                  </a:ext>
                </a:extLst>
              </a:tr>
              <a:tr h="317727">
                <a:tc>
                  <a:txBody>
                    <a:bodyPr/>
                    <a:lstStyle/>
                    <a:p>
                      <a:pPr algn="just" fontAlgn="b"/>
                      <a:r>
                        <a:rPr lang="en-US" sz="1400" b="0" i="0" u="none" strike="noStrike" dirty="0">
                          <a:latin typeface="Book Antiqua" panose="02040602050305030304" pitchFamily="18" charset="0"/>
                          <a:cs typeface="Times New Roman" pitchFamily="18" charset="0"/>
                        </a:rPr>
                        <a:t>Total Expenditures and Other financing sources</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190,172 </a:t>
                      </a:r>
                    </a:p>
                  </a:txBody>
                  <a:tcPr marL="0" marR="0" marT="0" marB="0" anchor="b"/>
                </a:tc>
                <a:extLst>
                  <a:ext uri="{0D108BD9-81ED-4DB2-BD59-A6C34878D82A}">
                    <a16:rowId xmlns:a16="http://schemas.microsoft.com/office/drawing/2014/main" val="1174913369"/>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5"/>
                  </a:ext>
                </a:extLst>
              </a:tr>
              <a:tr h="326615">
                <a:tc>
                  <a:txBody>
                    <a:bodyPr/>
                    <a:lstStyle/>
                    <a:p>
                      <a:pPr algn="just" fontAlgn="b"/>
                      <a:r>
                        <a:rPr lang="en-US" sz="1400" b="1" i="0" u="none" strike="noStrike" dirty="0">
                          <a:latin typeface="Book Antiqua" panose="02040602050305030304" pitchFamily="18" charset="0"/>
                          <a:cs typeface="Times New Roman" pitchFamily="18" charset="0"/>
                        </a:rPr>
                        <a:t>Net Change</a:t>
                      </a:r>
                    </a:p>
                  </a:txBody>
                  <a:tcPr marL="0" marR="0" marT="0" marB="0" anchor="b"/>
                </a:tc>
                <a:tc>
                  <a:txBody>
                    <a:bodyPr/>
                    <a:lstStyle/>
                    <a:p>
                      <a:pPr algn="just" fontAlgn="b"/>
                      <a:r>
                        <a:rPr lang="en-US" sz="1400" b="1" i="0" u="none" strike="noStrike" dirty="0">
                          <a:latin typeface="Book Antiqua" panose="02040602050305030304" pitchFamily="18" charset="0"/>
                        </a:rPr>
                        <a:t>$</a:t>
                      </a:r>
                    </a:p>
                  </a:txBody>
                  <a:tcPr marL="0" marR="0" marT="0" marB="0" anchor="b"/>
                </a:tc>
                <a:tc>
                  <a:txBody>
                    <a:bodyPr/>
                    <a:lstStyle/>
                    <a:p>
                      <a:pPr algn="ctr" fontAlgn="b"/>
                      <a:r>
                        <a:rPr lang="en-US" sz="1400" b="1" i="0" u="none" strike="noStrike" dirty="0">
                          <a:effectLst/>
                          <a:latin typeface="Book Antiqua" panose="02040602050305030304" pitchFamily="18" charset="0"/>
                        </a:rPr>
                        <a:t>1,032,923</a:t>
                      </a:r>
                      <a:r>
                        <a:rPr lang="en-US" sz="1400" b="0" i="0" u="none" strike="noStrike" dirty="0">
                          <a:effectLst/>
                          <a:latin typeface="Book Antiqua" panose="02040602050305030304" pitchFamily="18" charset="0"/>
                        </a:rPr>
                        <a:t> </a:t>
                      </a:r>
                    </a:p>
                  </a:txBody>
                  <a:tcPr marL="0" marR="0" marT="0" marB="0" anchor="b"/>
                </a:tc>
                <a:extLst>
                  <a:ext uri="{0D108BD9-81ED-4DB2-BD59-A6C34878D82A}">
                    <a16:rowId xmlns:a16="http://schemas.microsoft.com/office/drawing/2014/main" val="10006"/>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0"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10007"/>
                  </a:ext>
                </a:extLst>
              </a:tr>
              <a:tr h="365248">
                <a:tc>
                  <a:txBody>
                    <a:bodyPr/>
                    <a:lstStyle/>
                    <a:p>
                      <a:pPr algn="l" fontAlgn="b"/>
                      <a:r>
                        <a:rPr lang="en-US" sz="1400" b="0" i="0" u="none" strike="noStrike" dirty="0">
                          <a:latin typeface="Book Antiqua" panose="02040602050305030304" pitchFamily="18" charset="0"/>
                        </a:rPr>
                        <a:t>Net Position at the Beginning of the Year</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dirty="0">
                          <a:effectLst/>
                          <a:latin typeface="Book Antiqua" panose="02040602050305030304" pitchFamily="18" charset="0"/>
                        </a:rPr>
                        <a:t>368,352 </a:t>
                      </a:r>
                    </a:p>
                  </a:txBody>
                  <a:tcPr marL="0" marR="0" marT="0" marB="0" anchor="b"/>
                </a:tc>
                <a:extLst>
                  <a:ext uri="{0D108BD9-81ED-4DB2-BD59-A6C34878D82A}">
                    <a16:rowId xmlns:a16="http://schemas.microsoft.com/office/drawing/2014/main" val="10008"/>
                  </a:ext>
                </a:extLst>
              </a:tr>
              <a:tr h="317727">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0" i="0" u="none" strike="noStrike">
                          <a:effectLst/>
                          <a:latin typeface="Book Antiqua" panose="02040602050305030304" pitchFamily="18" charset="0"/>
                        </a:rPr>
                        <a:t> </a:t>
                      </a:r>
                    </a:p>
                  </a:txBody>
                  <a:tcPr marL="0" marR="0" marT="0" marB="0" anchor="b"/>
                </a:tc>
                <a:extLst>
                  <a:ext uri="{0D108BD9-81ED-4DB2-BD59-A6C34878D82A}">
                    <a16:rowId xmlns:a16="http://schemas.microsoft.com/office/drawing/2014/main" val="10009"/>
                  </a:ext>
                </a:extLst>
              </a:tr>
              <a:tr h="336186">
                <a:tc>
                  <a:txBody>
                    <a:bodyPr/>
                    <a:lstStyle/>
                    <a:p>
                      <a:pPr algn="l" fontAlgn="b"/>
                      <a:r>
                        <a:rPr lang="en-US" sz="1400" b="0" i="0" u="none" strike="noStrike" dirty="0">
                          <a:latin typeface="Book Antiqua" panose="02040602050305030304" pitchFamily="18" charset="0"/>
                        </a:rPr>
                        <a:t>Net Position at the End of the Year</a:t>
                      </a:r>
                    </a:p>
                  </a:txBody>
                  <a:tcPr marL="0" marR="0" marT="0" marB="0" anchor="b"/>
                </a:tc>
                <a:tc>
                  <a:txBody>
                    <a:bodyPr/>
                    <a:lstStyle/>
                    <a:p>
                      <a:pPr algn="l"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400" b="0" i="0" u="none" strike="noStrike">
                          <a:effectLst/>
                          <a:latin typeface="Book Antiqua" panose="02040602050305030304" pitchFamily="18" charset="0"/>
                        </a:rPr>
                        <a:t>1,401,275 </a:t>
                      </a:r>
                      <a:endParaRPr lang="en-US" sz="1400" b="0" i="0" u="none" strike="noStrike" dirty="0">
                        <a:effectLst/>
                        <a:latin typeface="Book Antiqua" panose="02040602050305030304" pitchFamily="18" charset="0"/>
                      </a:endParaRPr>
                    </a:p>
                  </a:txBody>
                  <a:tcPr marL="0" marR="0" marT="0"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887080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DD4A94F-31DD-4560-B716-5F92F52875D5}"/>
              </a:ext>
            </a:extLst>
          </p:cNvPr>
          <p:cNvSpPr>
            <a:spLocks noGrp="1"/>
          </p:cNvSpPr>
          <p:nvPr>
            <p:ph type="sldNum" sz="quarter" idx="12"/>
          </p:nvPr>
        </p:nvSpPr>
        <p:spPr>
          <a:xfrm>
            <a:off x="8373532" y="6492875"/>
            <a:ext cx="770468" cy="365125"/>
          </a:xfrm>
        </p:spPr>
        <p:txBody>
          <a:bodyPr/>
          <a:lstStyle/>
          <a:p>
            <a:pPr>
              <a:defRPr/>
            </a:pPr>
            <a:fld id="{804F7C81-5E2D-455F-8B81-6FA37E3CC654}" type="slidenum">
              <a:rPr lang="en-US" smtClean="0"/>
              <a:pPr>
                <a:defRPr/>
              </a:pPr>
              <a:t>15</a:t>
            </a:fld>
            <a:endParaRPr lang="en-US" dirty="0"/>
          </a:p>
        </p:txBody>
      </p:sp>
      <p:sp>
        <p:nvSpPr>
          <p:cNvPr id="5" name="Title 1">
            <a:extLst>
              <a:ext uri="{FF2B5EF4-FFF2-40B4-BE49-F238E27FC236}">
                <a16:creationId xmlns:a16="http://schemas.microsoft.com/office/drawing/2014/main" id="{30FA5D8C-3556-4A20-8AAC-197AE84F66C2}"/>
              </a:ext>
            </a:extLst>
          </p:cNvPr>
          <p:cNvSpPr txBox="1">
            <a:spLocks/>
          </p:cNvSpPr>
          <p:nvPr/>
        </p:nvSpPr>
        <p:spPr>
          <a:xfrm>
            <a:off x="228600" y="457200"/>
            <a:ext cx="8686800" cy="13716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dirty="0">
                <a:solidFill>
                  <a:schemeClr val="bg1"/>
                </a:solidFill>
                <a:latin typeface="Book Antiqua" panose="02040602050305030304" pitchFamily="18" charset="0"/>
              </a:rPr>
              <a:t>Town of North Topsail Beach</a:t>
            </a:r>
            <a:endParaRPr lang="en-US" altLang="en-US" dirty="0">
              <a:solidFill>
                <a:schemeClr val="bg1"/>
              </a:solidFill>
            </a:endParaRPr>
          </a:p>
        </p:txBody>
      </p:sp>
      <p:graphicFrame>
        <p:nvGraphicFramePr>
          <p:cNvPr id="7" name="Content Placeholder 6">
            <a:extLst>
              <a:ext uri="{FF2B5EF4-FFF2-40B4-BE49-F238E27FC236}">
                <a16:creationId xmlns:a16="http://schemas.microsoft.com/office/drawing/2014/main" id="{00000000-0008-0000-0500-000002000000}"/>
              </a:ext>
            </a:extLst>
          </p:cNvPr>
          <p:cNvGraphicFramePr>
            <a:graphicFrameLocks noGrp="1"/>
          </p:cNvGraphicFramePr>
          <p:nvPr>
            <p:ph idx="1"/>
            <p:extLst>
              <p:ext uri="{D42A27DB-BD31-4B8C-83A1-F6EECF244321}">
                <p14:modId xmlns:p14="http://schemas.microsoft.com/office/powerpoint/2010/main" val="1904624054"/>
              </p:ext>
            </p:extLst>
          </p:nvPr>
        </p:nvGraphicFramePr>
        <p:xfrm>
          <a:off x="581025" y="2227263"/>
          <a:ext cx="7989888" cy="4265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93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EB8A-DCCE-40DC-B402-5E0B45122142}"/>
              </a:ext>
            </a:extLst>
          </p:cNvPr>
          <p:cNvSpPr>
            <a:spLocks noGrp="1"/>
          </p:cNvSpPr>
          <p:nvPr>
            <p:ph type="title"/>
          </p:nvPr>
        </p:nvSpPr>
        <p:spPr>
          <a:xfrm>
            <a:off x="508475" y="685800"/>
            <a:ext cx="8165418" cy="1121331"/>
          </a:xfrm>
        </p:spPr>
        <p:txBody>
          <a:bodyPr anchor="ctr">
            <a:normAutofit/>
          </a:bodyPr>
          <a:lstStyle/>
          <a:p>
            <a:r>
              <a:rPr lang="en-US" sz="2800" dirty="0">
                <a:latin typeface="Book Antiqua" panose="02040602050305030304" pitchFamily="18" charset="0"/>
              </a:rPr>
              <a:t>ADDITIONAL REQUIRED COMMUNICATIONS</a:t>
            </a:r>
            <a:endParaRPr lang="en-US" sz="2800" dirty="0"/>
          </a:p>
        </p:txBody>
      </p:sp>
      <p:sp>
        <p:nvSpPr>
          <p:cNvPr id="3" name="Content Placeholder 2">
            <a:extLst>
              <a:ext uri="{FF2B5EF4-FFF2-40B4-BE49-F238E27FC236}">
                <a16:creationId xmlns:a16="http://schemas.microsoft.com/office/drawing/2014/main" id="{D6F8A395-06AC-4C76-84DC-5649785EB789}"/>
              </a:ext>
            </a:extLst>
          </p:cNvPr>
          <p:cNvSpPr>
            <a:spLocks noGrp="1"/>
          </p:cNvSpPr>
          <p:nvPr>
            <p:ph idx="1"/>
          </p:nvPr>
        </p:nvSpPr>
        <p:spPr>
          <a:xfrm>
            <a:off x="477995" y="2122766"/>
            <a:ext cx="8165418" cy="3516034"/>
          </a:xfrm>
        </p:spPr>
        <p:txBody>
          <a:bodyPr anchor="t">
            <a:normAutofit/>
          </a:bodyPr>
          <a:lstStyle/>
          <a:p>
            <a:pPr marL="0" indent="0" algn="l">
              <a:buNone/>
            </a:pPr>
            <a:r>
              <a:rPr lang="en-US" sz="1400" b="0" i="0" u="sng" strike="noStrike" baseline="0" dirty="0">
                <a:latin typeface="Book Antiqua" panose="02040602050305030304" pitchFamily="18" charset="0"/>
              </a:rPr>
              <a:t>Changes to the Audit Process</a:t>
            </a:r>
          </a:p>
          <a:p>
            <a:pPr marL="0" indent="0" algn="l">
              <a:buNone/>
            </a:pPr>
            <a:r>
              <a:rPr lang="en-US" sz="1400" b="0" i="0" u="none" strike="noStrike" baseline="0" dirty="0">
                <a:latin typeface="Book Antiqua" panose="02040602050305030304" pitchFamily="18" charset="0"/>
              </a:rPr>
              <a:t>The Local Government Commission (LGC) will no longer initiate communications about concerns or findings (formerly considered unit letters). They have created a spreadsheet that has to be completed and submitted with the audit report. If that worksheet identifies what they consider a "Financial Performance Indicators of Concern" (FPICs), we are required to communicate those items to the Board.</a:t>
            </a:r>
          </a:p>
          <a:p>
            <a:pPr marL="0" indent="0" algn="l">
              <a:buNone/>
            </a:pPr>
            <a:r>
              <a:rPr lang="en-US" sz="1400" b="0" i="0" u="none" strike="noStrike" baseline="0" dirty="0">
                <a:latin typeface="Book Antiqua" panose="02040602050305030304" pitchFamily="18" charset="0"/>
              </a:rPr>
              <a:t>You are required to submit a response within 60 days of the Board meeting in which the financial statements are presented. The detailed audit response should be presented to the entire Board, and signed by the entire Board, Finance Officer, and Manager.</a:t>
            </a:r>
          </a:p>
          <a:p>
            <a:pPr marL="0" indent="0" algn="l">
              <a:buNone/>
            </a:pPr>
            <a:r>
              <a:rPr lang="en-US" sz="1400" b="0" i="0" u="none" strike="noStrike" baseline="0" dirty="0">
                <a:latin typeface="Book Antiqua" panose="02040602050305030304" pitchFamily="18" charset="0"/>
              </a:rPr>
              <a:t>The following FPIC's were identified on the LGC's transmittal document that we are required to notify you about:</a:t>
            </a:r>
          </a:p>
          <a:p>
            <a:pPr marL="0" indent="0" algn="l">
              <a:buNone/>
            </a:pPr>
            <a:endParaRPr lang="en-US" sz="900" b="0" i="0" u="none" strike="noStrike" baseline="0" dirty="0">
              <a:latin typeface="Calibri" panose="020F0502020204030204" pitchFamily="34" charset="0"/>
            </a:endParaRPr>
          </a:p>
          <a:p>
            <a:pPr marL="0" indent="0" algn="l">
              <a:buNone/>
            </a:pPr>
            <a:endParaRPr lang="en-US" sz="900" b="0" i="0" u="none" strike="noStrike" baseline="0" dirty="0">
              <a:latin typeface="Calibri" panose="020F0502020204030204" pitchFamily="34" charset="0"/>
            </a:endParaRPr>
          </a:p>
          <a:p>
            <a:pPr marL="0" indent="0" algn="l">
              <a:buNone/>
            </a:pPr>
            <a:endParaRPr lang="en-US" sz="900" b="0" i="0" u="none" strike="noStrike" baseline="0"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70988CA-533A-43A9-8946-E28AC56EA36D}"/>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16</a:t>
            </a:fld>
            <a:endParaRPr lang="en-US" dirty="0"/>
          </a:p>
        </p:txBody>
      </p:sp>
    </p:spTree>
    <p:extLst>
      <p:ext uri="{BB962C8B-B14F-4D97-AF65-F5344CB8AC3E}">
        <p14:creationId xmlns:p14="http://schemas.microsoft.com/office/powerpoint/2010/main" val="386297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EB8A-DCCE-40DC-B402-5E0B45122142}"/>
              </a:ext>
            </a:extLst>
          </p:cNvPr>
          <p:cNvSpPr>
            <a:spLocks noGrp="1"/>
          </p:cNvSpPr>
          <p:nvPr>
            <p:ph type="title"/>
          </p:nvPr>
        </p:nvSpPr>
        <p:spPr>
          <a:xfrm>
            <a:off x="508475" y="685800"/>
            <a:ext cx="8165418" cy="1121331"/>
          </a:xfrm>
        </p:spPr>
        <p:txBody>
          <a:bodyPr anchor="ctr">
            <a:normAutofit/>
          </a:bodyPr>
          <a:lstStyle/>
          <a:p>
            <a:r>
              <a:rPr lang="en-US" sz="2800" dirty="0">
                <a:latin typeface="Book Antiqua" panose="02040602050305030304" pitchFamily="18" charset="0"/>
              </a:rPr>
              <a:t>ADDITIONAL REQUIRED COMMUNICATIONS</a:t>
            </a:r>
            <a:endParaRPr lang="en-US" sz="2800" dirty="0"/>
          </a:p>
        </p:txBody>
      </p:sp>
      <p:sp>
        <p:nvSpPr>
          <p:cNvPr id="3" name="Content Placeholder 2">
            <a:extLst>
              <a:ext uri="{FF2B5EF4-FFF2-40B4-BE49-F238E27FC236}">
                <a16:creationId xmlns:a16="http://schemas.microsoft.com/office/drawing/2014/main" id="{D6F8A395-06AC-4C76-84DC-5649785EB789}"/>
              </a:ext>
            </a:extLst>
          </p:cNvPr>
          <p:cNvSpPr>
            <a:spLocks noGrp="1"/>
          </p:cNvSpPr>
          <p:nvPr>
            <p:ph idx="1"/>
          </p:nvPr>
        </p:nvSpPr>
        <p:spPr>
          <a:xfrm>
            <a:off x="477995" y="2122766"/>
            <a:ext cx="8165418" cy="3516034"/>
          </a:xfrm>
        </p:spPr>
        <p:txBody>
          <a:bodyPr anchor="t">
            <a:normAutofit/>
          </a:bodyPr>
          <a:lstStyle/>
          <a:p>
            <a:pPr marL="0" indent="0" algn="l">
              <a:buNone/>
            </a:pPr>
            <a:endParaRPr lang="en-US" sz="900" b="0" i="0" u="none" strike="noStrike" baseline="0" dirty="0">
              <a:latin typeface="Calibri" panose="020F0502020204030204" pitchFamily="34" charset="0"/>
            </a:endParaRPr>
          </a:p>
          <a:p>
            <a:pPr marL="0" indent="0" algn="l">
              <a:buNone/>
            </a:pPr>
            <a:endParaRPr lang="en-US" sz="900" b="0" i="0" u="none" strike="noStrike" baseline="0" dirty="0">
              <a:latin typeface="Calibri" panose="020F0502020204030204" pitchFamily="34" charset="0"/>
            </a:endParaRPr>
          </a:p>
          <a:p>
            <a:pPr marL="0" indent="0" algn="l">
              <a:buNone/>
            </a:pPr>
            <a:endParaRPr lang="en-US" sz="900" b="0" i="0" u="none" strike="noStrike" baseline="0"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70988CA-533A-43A9-8946-E28AC56EA36D}"/>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17</a:t>
            </a:fld>
            <a:endParaRPr lang="en-US" dirty="0"/>
          </a:p>
        </p:txBody>
      </p:sp>
      <p:pic>
        <p:nvPicPr>
          <p:cNvPr id="5" name="Picture 4">
            <a:extLst>
              <a:ext uri="{FF2B5EF4-FFF2-40B4-BE49-F238E27FC236}">
                <a16:creationId xmlns:a16="http://schemas.microsoft.com/office/drawing/2014/main" id="{24E4B20A-F3C9-F310-19A1-DF86235A7436}"/>
              </a:ext>
            </a:extLst>
          </p:cNvPr>
          <p:cNvPicPr>
            <a:picLocks noChangeAspect="1"/>
          </p:cNvPicPr>
          <p:nvPr/>
        </p:nvPicPr>
        <p:blipFill>
          <a:blip r:embed="rId2"/>
          <a:stretch>
            <a:fillRect/>
          </a:stretch>
        </p:blipFill>
        <p:spPr>
          <a:xfrm>
            <a:off x="0" y="1924646"/>
            <a:ext cx="9144000" cy="2541722"/>
          </a:xfrm>
          <a:prstGeom prst="rect">
            <a:avLst/>
          </a:prstGeom>
          <a:solidFill>
            <a:schemeClr val="bg1"/>
          </a:solidFill>
        </p:spPr>
      </p:pic>
      <p:pic>
        <p:nvPicPr>
          <p:cNvPr id="6" name="Picture 5">
            <a:extLst>
              <a:ext uri="{FF2B5EF4-FFF2-40B4-BE49-F238E27FC236}">
                <a16:creationId xmlns:a16="http://schemas.microsoft.com/office/drawing/2014/main" id="{EAB677FA-902C-2528-F9E5-6666609A9F29}"/>
              </a:ext>
            </a:extLst>
          </p:cNvPr>
          <p:cNvPicPr>
            <a:picLocks noChangeAspect="1"/>
          </p:cNvPicPr>
          <p:nvPr/>
        </p:nvPicPr>
        <p:blipFill>
          <a:blip r:embed="rId3"/>
          <a:stretch>
            <a:fillRect/>
          </a:stretch>
        </p:blipFill>
        <p:spPr>
          <a:xfrm>
            <a:off x="0" y="4429792"/>
            <a:ext cx="9144000" cy="1742009"/>
          </a:xfrm>
          <a:prstGeom prst="rect">
            <a:avLst/>
          </a:prstGeom>
          <a:solidFill>
            <a:schemeClr val="bg1"/>
          </a:solidFill>
        </p:spPr>
      </p:pic>
    </p:spTree>
    <p:extLst>
      <p:ext uri="{BB962C8B-B14F-4D97-AF65-F5344CB8AC3E}">
        <p14:creationId xmlns:p14="http://schemas.microsoft.com/office/powerpoint/2010/main" val="215446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7"/>
          <p:cNvSpPr txBox="1">
            <a:spLocks noChangeArrowheads="1"/>
          </p:cNvSpPr>
          <p:nvPr/>
        </p:nvSpPr>
        <p:spPr bwMode="auto">
          <a:xfrm>
            <a:off x="1524000" y="2209800"/>
            <a:ext cx="6096000" cy="228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50000"/>
              </a:spcBef>
              <a:buClrTx/>
              <a:buFontTx/>
              <a:buNone/>
            </a:pPr>
            <a:r>
              <a:rPr lang="en-US" altLang="en-US" sz="4800" dirty="0">
                <a:solidFill>
                  <a:schemeClr val="tx1"/>
                </a:solidFill>
                <a:latin typeface="Baskerville Old Face" pitchFamily="18" charset="0"/>
              </a:rPr>
              <a:t>Thank You for the Opportunity to Work With You!</a:t>
            </a:r>
          </a:p>
        </p:txBody>
      </p:sp>
      <p:sp>
        <p:nvSpPr>
          <p:cNvPr id="2" name="Slide Number Placeholder 1">
            <a:extLst>
              <a:ext uri="{FF2B5EF4-FFF2-40B4-BE49-F238E27FC236}">
                <a16:creationId xmlns:a16="http://schemas.microsoft.com/office/drawing/2014/main" id="{4F1D1DC7-BD1C-4F0E-B81B-C942D2D7DCCF}"/>
              </a:ext>
            </a:extLst>
          </p:cNvPr>
          <p:cNvSpPr>
            <a:spLocks noGrp="1"/>
          </p:cNvSpPr>
          <p:nvPr>
            <p:ph type="sldNum" sz="quarter" idx="12"/>
          </p:nvPr>
        </p:nvSpPr>
        <p:spPr/>
        <p:txBody>
          <a:bodyPr/>
          <a:lstStyle/>
          <a:p>
            <a:pPr>
              <a:defRPr/>
            </a:pPr>
            <a:fld id="{A7DD8C00-BB66-4110-B1F9-33A6F96D9440}" type="slidenum">
              <a:rPr lang="en-US" smtClean="0"/>
              <a:pPr>
                <a:defRPr/>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356616"/>
            <a:ext cx="8686800" cy="1371600"/>
          </a:xfrm>
        </p:spPr>
        <p:txBody>
          <a:bodyPr/>
          <a:lstStyle/>
          <a:p>
            <a:pPr algn="ctr" eaLnBrk="1" hangingPunct="1"/>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Required Communications</a:t>
            </a:r>
          </a:p>
        </p:txBody>
      </p:sp>
      <p:sp>
        <p:nvSpPr>
          <p:cNvPr id="6147" name="Rectangle 3"/>
          <p:cNvSpPr>
            <a:spLocks noGrp="1" noChangeArrowheads="1"/>
          </p:cNvSpPr>
          <p:nvPr>
            <p:ph idx="1"/>
          </p:nvPr>
        </p:nvSpPr>
        <p:spPr>
          <a:xfrm>
            <a:off x="457200" y="1981200"/>
            <a:ext cx="4837112" cy="4800600"/>
          </a:xfrm>
        </p:spPr>
        <p:txBody>
          <a:bodyPr rtlCol="0" anchor="t" anchorCtr="0">
            <a:normAutofit/>
          </a:bodyPr>
          <a:lstStyle/>
          <a:p>
            <a:pPr algn="ctr" eaLnBrk="1" fontAlgn="auto" hangingPunct="1">
              <a:lnSpc>
                <a:spcPct val="80000"/>
              </a:lnSpc>
              <a:spcAft>
                <a:spcPts val="0"/>
              </a:spcAft>
              <a:buFont typeface="Wingdings" panose="05000000000000000000" pitchFamily="2" charset="2"/>
              <a:buNone/>
              <a:defRPr/>
            </a:pPr>
            <a:r>
              <a:rPr lang="en-US" altLang="en-US" sz="1400" u="sng" dirty="0">
                <a:solidFill>
                  <a:schemeClr val="tx1"/>
                </a:solidFill>
                <a:latin typeface="Book Antiqua" panose="02040602050305030304" pitchFamily="18" charset="0"/>
              </a:rPr>
              <a:t>Area</a:t>
            </a:r>
          </a:p>
          <a:p>
            <a:pPr eaLnBrk="1" fontAlgn="auto" hangingPunct="1">
              <a:lnSpc>
                <a:spcPct val="80000"/>
              </a:lnSpc>
              <a:spcAft>
                <a:spcPts val="0"/>
              </a:spcAft>
              <a:buFont typeface="Wingdings 3" charset="2"/>
              <a:buChar char=""/>
              <a:defRPr/>
            </a:pPr>
            <a:endParaRPr lang="en-US" altLang="en-US" sz="1400" u="sng" dirty="0">
              <a:solidFill>
                <a:schemeClr val="tx1"/>
              </a:solidFill>
              <a:latin typeface="Book Antiqua" panose="02040602050305030304" pitchFamily="18" charset="0"/>
            </a:endParaRPr>
          </a:p>
          <a:p>
            <a:pPr marL="0" indent="0" eaLnBrk="1" fontAlgn="auto" hangingPunct="1">
              <a:lnSpc>
                <a:spcPct val="80000"/>
              </a:lnSpc>
              <a:spcAft>
                <a:spcPts val="0"/>
              </a:spcAft>
              <a:buClr>
                <a:schemeClr val="tx1"/>
              </a:buClr>
              <a:buNone/>
              <a:defRPr/>
            </a:pPr>
            <a:r>
              <a:rPr lang="en-US" altLang="en-US" sz="1400" b="1" dirty="0">
                <a:solidFill>
                  <a:schemeClr val="tx1"/>
                </a:solidFill>
                <a:latin typeface="Book Antiqua" panose="02040602050305030304" pitchFamily="18" charset="0"/>
              </a:rPr>
              <a:t>Responsibilities Under Generally Accepted Auditing Standards, </a:t>
            </a:r>
            <a:r>
              <a:rPr lang="en-US" altLang="en-US" sz="1400" b="1" u="sng" dirty="0">
                <a:solidFill>
                  <a:schemeClr val="tx1"/>
                </a:solidFill>
                <a:latin typeface="Book Antiqua" panose="02040602050305030304" pitchFamily="18" charset="0"/>
              </a:rPr>
              <a:t>Government Auditing Standards</a:t>
            </a:r>
            <a:r>
              <a:rPr lang="en-US" altLang="en-US" sz="1400" b="1" dirty="0">
                <a:solidFill>
                  <a:schemeClr val="tx1"/>
                </a:solidFill>
                <a:latin typeface="Book Antiqua" panose="02040602050305030304" pitchFamily="18" charset="0"/>
              </a:rPr>
              <a:t>, OMB Uniform Guidance, and the State Single Audit Implementation Act.</a:t>
            </a:r>
            <a:endParaRPr lang="en-US" altLang="en-US" sz="1400" dirty="0">
              <a:solidFill>
                <a:schemeClr val="tx1"/>
              </a:solidFill>
              <a:latin typeface="Book Antiqua" panose="02040602050305030304" pitchFamily="18" charset="0"/>
            </a:endParaRPr>
          </a:p>
          <a:p>
            <a:pPr eaLnBrk="1" fontAlgn="auto" hangingPunct="1">
              <a:lnSpc>
                <a:spcPct val="80000"/>
              </a:lnSpc>
              <a:spcAft>
                <a:spcPts val="0"/>
              </a:spcAft>
              <a:buFontTx/>
              <a:buNone/>
              <a:defRPr/>
            </a:pPr>
            <a:endParaRPr lang="en-US" altLang="en-US" sz="1200" dirty="0">
              <a:solidFill>
                <a:schemeClr val="tx1"/>
              </a:solidFill>
              <a:latin typeface="Book Antiqua" panose="02040602050305030304" pitchFamily="18" charset="0"/>
            </a:endParaRPr>
          </a:p>
          <a:p>
            <a:pPr eaLnBrk="1" hangingPunct="1">
              <a:lnSpc>
                <a:spcPct val="80000"/>
              </a:lnSpc>
              <a:buFontTx/>
              <a:buNone/>
            </a:pPr>
            <a:r>
              <a:rPr lang="en-US" altLang="en-US" sz="1200" dirty="0">
                <a:solidFill>
                  <a:schemeClr val="tx1"/>
                </a:solidFill>
                <a:latin typeface="Book Antiqua" panose="02040602050305030304" pitchFamily="18" charset="0"/>
              </a:rPr>
              <a:t>	</a:t>
            </a:r>
            <a:r>
              <a:rPr lang="en-US" sz="1200" dirty="0">
                <a:solidFill>
                  <a:schemeClr val="tx1"/>
                </a:solidFill>
                <a:latin typeface="Book Antiqua" pitchFamily="18" charset="0"/>
              </a:rPr>
              <a:t>Design the audit to provide reasonable assurance that the financial statements are free of material error and in compliance with government regulations.</a:t>
            </a:r>
          </a:p>
          <a:p>
            <a:pPr eaLnBrk="1" hangingPunct="1">
              <a:lnSpc>
                <a:spcPct val="80000"/>
              </a:lnSpc>
              <a:buFontTx/>
              <a:buNone/>
            </a:pPr>
            <a:endParaRPr lang="en-US" sz="1200" dirty="0">
              <a:solidFill>
                <a:schemeClr val="tx1"/>
              </a:solidFill>
              <a:latin typeface="Book Antiqua" pitchFamily="18" charset="0"/>
            </a:endParaRPr>
          </a:p>
          <a:p>
            <a:pPr eaLnBrk="1" hangingPunct="1">
              <a:lnSpc>
                <a:spcPct val="80000"/>
              </a:lnSpc>
              <a:buFontTx/>
              <a:buNone/>
            </a:pPr>
            <a:r>
              <a:rPr lang="en-US" sz="1200" dirty="0">
                <a:solidFill>
                  <a:schemeClr val="tx1"/>
                </a:solidFill>
                <a:latin typeface="Book Antiqua" pitchFamily="18" charset="0"/>
              </a:rPr>
              <a:t>	Perform all planned procedures and have complete access to both management and required information.</a:t>
            </a:r>
          </a:p>
          <a:p>
            <a:pPr eaLnBrk="1" hangingPunct="1">
              <a:lnSpc>
                <a:spcPct val="80000"/>
              </a:lnSpc>
              <a:buFontTx/>
              <a:buNone/>
            </a:pPr>
            <a:endParaRPr lang="en-US" sz="1200" dirty="0">
              <a:solidFill>
                <a:schemeClr val="tx1"/>
              </a:solidFill>
              <a:latin typeface="Book Antiqua" pitchFamily="18" charset="0"/>
            </a:endParaRPr>
          </a:p>
          <a:p>
            <a:pPr eaLnBrk="1" hangingPunct="1">
              <a:lnSpc>
                <a:spcPct val="80000"/>
              </a:lnSpc>
              <a:buFontTx/>
              <a:buNone/>
            </a:pPr>
            <a:r>
              <a:rPr lang="en-US" sz="1200" dirty="0">
                <a:solidFill>
                  <a:schemeClr val="tx1"/>
                </a:solidFill>
                <a:latin typeface="Book Antiqua" pitchFamily="18" charset="0"/>
              </a:rPr>
              <a:t>	Communicate significant deficiencies in the internal control.</a:t>
            </a:r>
            <a:endParaRPr lang="en-US" altLang="en-US" sz="1600" dirty="0">
              <a:solidFill>
                <a:schemeClr val="tx1"/>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1B2FBAEE-E8DE-4BFA-AD4F-A0A8D18A2E95}"/>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2</a:t>
            </a:fld>
            <a:endParaRPr lang="en-US" dirty="0"/>
          </a:p>
        </p:txBody>
      </p:sp>
      <p:sp>
        <p:nvSpPr>
          <p:cNvPr id="21508" name="Text Box 4"/>
          <p:cNvSpPr txBox="1">
            <a:spLocks noChangeArrowheads="1"/>
          </p:cNvSpPr>
          <p:nvPr/>
        </p:nvSpPr>
        <p:spPr bwMode="auto">
          <a:xfrm>
            <a:off x="7086600" y="3200400"/>
            <a:ext cx="549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US" altLang="en-US" dirty="0">
              <a:solidFill>
                <a:schemeClr val="tx1"/>
              </a:solidFill>
              <a:latin typeface="Arial" panose="020B0604020202020204" pitchFamily="34" charset="0"/>
            </a:endParaRPr>
          </a:p>
        </p:txBody>
      </p:sp>
      <p:sp>
        <p:nvSpPr>
          <p:cNvPr id="5125" name="Rectangle 5"/>
          <p:cNvSpPr>
            <a:spLocks noChangeArrowheads="1"/>
          </p:cNvSpPr>
          <p:nvPr/>
        </p:nvSpPr>
        <p:spPr bwMode="auto">
          <a:xfrm>
            <a:off x="5562600" y="1929265"/>
            <a:ext cx="3352800"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300" u="sng" dirty="0">
                <a:latin typeface="Book Antiqua" pitchFamily="18" charset="0"/>
              </a:rPr>
              <a:t>Comments</a:t>
            </a:r>
            <a:endParaRPr lang="en-US" sz="1300" dirty="0">
              <a:latin typeface="Book Antiqua" pitchFamily="18" charset="0"/>
            </a:endParaRPr>
          </a:p>
          <a:p>
            <a:pPr algn="ctr">
              <a:defRPr/>
            </a:pPr>
            <a:endParaRPr lang="en-US" sz="1300" u="sng" dirty="0">
              <a:latin typeface="Book Antiqua" pitchFamily="18" charset="0"/>
            </a:endParaRPr>
          </a:p>
          <a:p>
            <a:pPr algn="ctr">
              <a:defRPr/>
            </a:pPr>
            <a:endParaRPr lang="en-US" sz="1200" u="sng" dirty="0">
              <a:latin typeface="Book Antiqua" pitchFamily="18" charset="0"/>
            </a:endParaRPr>
          </a:p>
          <a:p>
            <a:pPr algn="ctr">
              <a:defRPr/>
            </a:pPr>
            <a:endParaRPr lang="en-US" sz="1200" u="sng" dirty="0">
              <a:latin typeface="Book Antiqua" pitchFamily="18" charset="0"/>
            </a:endParaRPr>
          </a:p>
          <a:p>
            <a:pPr algn="ctr">
              <a:defRPr/>
            </a:pPr>
            <a:endParaRPr lang="en-US" sz="1200" u="sng" dirty="0">
              <a:latin typeface="Book Antiqua" pitchFamily="18" charset="0"/>
            </a:endParaRPr>
          </a:p>
          <a:p>
            <a:pPr algn="ctr">
              <a:defRPr/>
            </a:pPr>
            <a:endParaRPr lang="en-US" sz="1200" u="sng" dirty="0">
              <a:latin typeface="Book Antiqua" pitchFamily="18" charset="0"/>
            </a:endParaRPr>
          </a:p>
          <a:p>
            <a:pPr algn="ctr">
              <a:defRPr/>
            </a:pPr>
            <a:endParaRPr lang="en-US" sz="1200" u="sng" dirty="0">
              <a:latin typeface="Book Antiqua" pitchFamily="18" charset="0"/>
            </a:endParaRPr>
          </a:p>
          <a:p>
            <a:pPr marL="171450" indent="-171450">
              <a:buClr>
                <a:schemeClr val="accent2"/>
              </a:buClr>
              <a:buSzPct val="125000"/>
              <a:buFont typeface="Arial" pitchFamily="34" charset="0"/>
              <a:buChar char="•"/>
              <a:defRPr/>
            </a:pPr>
            <a:r>
              <a:rPr lang="en-US" sz="1200" dirty="0">
                <a:latin typeface="Book Antiqua" pitchFamily="18" charset="0"/>
              </a:rPr>
              <a:t>Accomplished.  No material error noted.</a:t>
            </a:r>
          </a:p>
          <a:p>
            <a:pPr marL="171450" indent="-171450">
              <a:buClr>
                <a:schemeClr val="accent2"/>
              </a:buClr>
              <a:buSzPct val="125000"/>
              <a:buFont typeface="Arial" pitchFamily="34" charset="0"/>
              <a:buChar char="•"/>
              <a:defRPr/>
            </a:pPr>
            <a:endParaRPr lang="en-US" sz="1200" dirty="0">
              <a:latin typeface="Book Antiqua" pitchFamily="18" charset="0"/>
            </a:endParaRPr>
          </a:p>
          <a:p>
            <a:pPr marL="171450" indent="-171450">
              <a:buClr>
                <a:schemeClr val="accent2"/>
              </a:buClr>
              <a:buSzPct val="125000"/>
              <a:buFont typeface="Arial" pitchFamily="34" charset="0"/>
              <a:buChar char="•"/>
              <a:defRPr/>
            </a:pPr>
            <a:endParaRPr lang="en-US" sz="1200" dirty="0">
              <a:latin typeface="Book Antiqua" pitchFamily="18" charset="0"/>
            </a:endParaRPr>
          </a:p>
          <a:p>
            <a:pPr marL="171450" indent="-171450">
              <a:buClr>
                <a:schemeClr val="accent2"/>
              </a:buClr>
              <a:buSzPct val="125000"/>
              <a:buFont typeface="Arial" pitchFamily="34" charset="0"/>
              <a:buChar char="•"/>
              <a:defRPr/>
            </a:pPr>
            <a:endParaRPr lang="en-US" sz="1200" dirty="0">
              <a:latin typeface="Book Antiqua" pitchFamily="18" charset="0"/>
            </a:endParaRPr>
          </a:p>
          <a:p>
            <a:pPr marL="171450" indent="-171450">
              <a:buClr>
                <a:schemeClr val="accent2"/>
              </a:buClr>
              <a:buSzPct val="125000"/>
              <a:buFont typeface="Arial" pitchFamily="34" charset="0"/>
              <a:buChar char="•"/>
              <a:defRPr/>
            </a:pPr>
            <a:r>
              <a:rPr lang="en-US" sz="1200" dirty="0">
                <a:latin typeface="Book Antiqua" pitchFamily="18" charset="0"/>
              </a:rPr>
              <a:t>Completed.  Our work was not limited in any way.</a:t>
            </a:r>
          </a:p>
          <a:p>
            <a:pPr marL="171450" indent="-171450">
              <a:buClr>
                <a:schemeClr val="accent2"/>
              </a:buClr>
              <a:buSzPct val="125000"/>
              <a:buFont typeface="Arial" pitchFamily="34" charset="0"/>
              <a:buChar char="•"/>
              <a:defRPr/>
            </a:pPr>
            <a:endParaRPr lang="en-US" sz="1200" dirty="0">
              <a:latin typeface="Book Antiqua" pitchFamily="18" charset="0"/>
            </a:endParaRPr>
          </a:p>
          <a:p>
            <a:pPr marL="171450" indent="-171450">
              <a:buClr>
                <a:schemeClr val="accent2"/>
              </a:buClr>
              <a:buSzPct val="125000"/>
              <a:buFont typeface="Arial" pitchFamily="34" charset="0"/>
              <a:buChar char="•"/>
              <a:defRPr/>
            </a:pPr>
            <a:endParaRPr lang="en-US" sz="1200" dirty="0">
              <a:latin typeface="Book Antiqua" pitchFamily="18" charset="0"/>
            </a:endParaRPr>
          </a:p>
          <a:p>
            <a:pPr marL="171450" indent="-171450">
              <a:buClr>
                <a:schemeClr val="accent2"/>
              </a:buClr>
              <a:buSzPct val="125000"/>
              <a:buFont typeface="Arial" pitchFamily="34" charset="0"/>
              <a:buChar char="•"/>
              <a:defRPr/>
            </a:pPr>
            <a:r>
              <a:rPr lang="en-US" sz="1200" dirty="0">
                <a:latin typeface="Book Antiqua" pitchFamily="18" charset="0"/>
              </a:rPr>
              <a:t>Noncompliance with Budget.</a:t>
            </a:r>
          </a:p>
          <a:p>
            <a:pPr marL="171450" indent="-171450">
              <a:buClr>
                <a:schemeClr val="bg2"/>
              </a:buClr>
              <a:buSzPct val="125000"/>
              <a:buFont typeface="Arial" pitchFamily="34" charset="0"/>
              <a:buChar char="•"/>
              <a:defRPr/>
            </a:pPr>
            <a:endParaRPr lang="en-US" sz="1200"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536739"/>
            <a:ext cx="8686800" cy="1371600"/>
          </a:xfrm>
        </p:spPr>
        <p:txBody>
          <a:bodyPr anchor="ctr">
            <a:normAutofit/>
          </a:bodyPr>
          <a:lstStyle/>
          <a:p>
            <a:pPr algn="ctr" eaLnBrk="1" hangingPunct="1"/>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Required Communications </a:t>
            </a:r>
            <a:r>
              <a:rPr lang="en-US" altLang="en-US" sz="2800" i="1" dirty="0">
                <a:latin typeface="Book Antiqua" panose="02040602050305030304" pitchFamily="18" charset="0"/>
              </a:rPr>
              <a:t>(continued)</a:t>
            </a:r>
          </a:p>
        </p:txBody>
      </p:sp>
      <p:sp>
        <p:nvSpPr>
          <p:cNvPr id="6147" name="Rectangle 7"/>
          <p:cNvSpPr>
            <a:spLocks noGrp="1" noChangeArrowheads="1"/>
          </p:cNvSpPr>
          <p:nvPr>
            <p:ph sz="half" idx="1"/>
          </p:nvPr>
        </p:nvSpPr>
        <p:spPr>
          <a:xfrm>
            <a:off x="761999" y="1981200"/>
            <a:ext cx="3962401" cy="4662948"/>
          </a:xfrm>
        </p:spPr>
        <p:txBody>
          <a:bodyPr rtlCol="0" anchor="t" anchorCtr="0">
            <a:normAutofit/>
          </a:bodyPr>
          <a:lstStyle/>
          <a:p>
            <a:pPr algn="ctr" eaLnBrk="1" fontAlgn="auto" hangingPunct="1">
              <a:lnSpc>
                <a:spcPct val="80000"/>
              </a:lnSpc>
              <a:spcAft>
                <a:spcPts val="0"/>
              </a:spcAft>
              <a:buFont typeface="Wingdings" panose="05000000000000000000" pitchFamily="2" charset="2"/>
              <a:buNone/>
              <a:defRPr/>
            </a:pPr>
            <a:r>
              <a:rPr lang="en-US" sz="1600" u="sng" dirty="0">
                <a:solidFill>
                  <a:schemeClr val="tx1">
                    <a:lumMod val="75000"/>
                    <a:lumOff val="25000"/>
                  </a:schemeClr>
                </a:solidFill>
                <a:latin typeface="Book Antiqua" pitchFamily="18" charset="0"/>
              </a:rPr>
              <a:t>Area</a:t>
            </a:r>
          </a:p>
          <a:p>
            <a:pPr eaLnBrk="1" fontAlgn="auto" hangingPunct="1">
              <a:lnSpc>
                <a:spcPct val="80000"/>
              </a:lnSpc>
              <a:spcAft>
                <a:spcPts val="0"/>
              </a:spcAft>
              <a:buFont typeface="Wingdings 3" charset="2"/>
              <a:buChar char=""/>
              <a:defRPr/>
            </a:pPr>
            <a:endParaRPr lang="en-US" sz="1600" u="sng" dirty="0">
              <a:solidFill>
                <a:schemeClr val="tx1">
                  <a:lumMod val="75000"/>
                  <a:lumOff val="25000"/>
                </a:schemeClr>
              </a:solidFill>
              <a:latin typeface="Book Antiqua" pitchFamily="18" charset="0"/>
            </a:endParaRPr>
          </a:p>
          <a:p>
            <a:pPr marL="0" indent="0" eaLnBrk="1" fontAlgn="auto" hangingPunct="1">
              <a:lnSpc>
                <a:spcPct val="80000"/>
              </a:lnSpc>
              <a:spcAft>
                <a:spcPts val="0"/>
              </a:spcAft>
              <a:buClr>
                <a:schemeClr val="tx1"/>
              </a:buClr>
              <a:buNone/>
              <a:defRPr/>
            </a:pPr>
            <a:r>
              <a:rPr lang="en-US" sz="1400" b="1" dirty="0">
                <a:solidFill>
                  <a:schemeClr val="tx1">
                    <a:lumMod val="75000"/>
                    <a:lumOff val="25000"/>
                  </a:schemeClr>
                </a:solidFill>
                <a:latin typeface="Book Antiqua" pitchFamily="18" charset="0"/>
              </a:rPr>
              <a:t>Adoption or Change in Accounting Policies</a:t>
            </a:r>
            <a:endParaRPr lang="en-US" sz="1400" dirty="0">
              <a:solidFill>
                <a:schemeClr val="tx1">
                  <a:lumMod val="75000"/>
                  <a:lumOff val="25000"/>
                </a:schemeClr>
              </a:solidFill>
              <a:latin typeface="Book Antiqua" pitchFamily="18" charset="0"/>
            </a:endParaRPr>
          </a:p>
          <a:p>
            <a:pPr algn="just" eaLnBrk="1" fontAlgn="auto" hangingPunct="1">
              <a:spcAft>
                <a:spcPts val="0"/>
              </a:spcAft>
              <a:buFontTx/>
              <a:buNone/>
              <a:defRPr/>
            </a:pPr>
            <a:r>
              <a:rPr lang="en-US" sz="1000" dirty="0">
                <a:solidFill>
                  <a:schemeClr val="tx1">
                    <a:lumMod val="75000"/>
                    <a:lumOff val="25000"/>
                  </a:schemeClr>
                </a:solidFill>
                <a:latin typeface="Book Antiqua" pitchFamily="18" charset="0"/>
              </a:rPr>
              <a:t>	</a:t>
            </a:r>
            <a:r>
              <a:rPr lang="en-US" sz="1200" dirty="0">
                <a:solidFill>
                  <a:schemeClr val="tx1">
                    <a:lumMod val="75000"/>
                    <a:lumOff val="25000"/>
                  </a:schemeClr>
                </a:solidFill>
                <a:latin typeface="Book Antiqua" pitchFamily="18" charset="0"/>
              </a:rPr>
              <a:t>Communicate the initial adoption of or a change in an accounting principle which had or is expected to have a significant effect on the financial statements.</a:t>
            </a:r>
          </a:p>
          <a:p>
            <a:pPr eaLnBrk="1" fontAlgn="auto" hangingPunct="1">
              <a:lnSpc>
                <a:spcPct val="80000"/>
              </a:lnSpc>
              <a:spcAft>
                <a:spcPts val="0"/>
              </a:spcAft>
              <a:buFontTx/>
              <a:buNone/>
              <a:defRPr/>
            </a:pPr>
            <a:endParaRPr lang="en-US" sz="1400" dirty="0">
              <a:solidFill>
                <a:schemeClr val="tx1">
                  <a:lumMod val="75000"/>
                  <a:lumOff val="25000"/>
                </a:schemeClr>
              </a:solidFill>
              <a:latin typeface="Book Antiqua" pitchFamily="18" charset="0"/>
            </a:endParaRPr>
          </a:p>
          <a:p>
            <a:pPr marL="0" indent="0" eaLnBrk="1" fontAlgn="auto" hangingPunct="1">
              <a:lnSpc>
                <a:spcPct val="80000"/>
              </a:lnSpc>
              <a:spcAft>
                <a:spcPts val="0"/>
              </a:spcAft>
              <a:buClr>
                <a:schemeClr val="tx1"/>
              </a:buClr>
              <a:buNone/>
              <a:defRPr/>
            </a:pPr>
            <a:r>
              <a:rPr lang="en-US" sz="1400" b="1" dirty="0">
                <a:solidFill>
                  <a:schemeClr val="tx1">
                    <a:lumMod val="75000"/>
                    <a:lumOff val="25000"/>
                  </a:schemeClr>
                </a:solidFill>
                <a:latin typeface="Book Antiqua" pitchFamily="18" charset="0"/>
              </a:rPr>
              <a:t>Management Judgment and Accounting Estimates</a:t>
            </a:r>
            <a:endParaRPr lang="en-US" sz="1400" dirty="0">
              <a:solidFill>
                <a:schemeClr val="tx1">
                  <a:lumMod val="75000"/>
                  <a:lumOff val="25000"/>
                </a:schemeClr>
              </a:solidFill>
              <a:latin typeface="Book Antiqua" pitchFamily="18" charset="0"/>
            </a:endParaRPr>
          </a:p>
          <a:p>
            <a:pPr algn="just" eaLnBrk="1" fontAlgn="auto" hangingPunct="1">
              <a:lnSpc>
                <a:spcPct val="80000"/>
              </a:lnSpc>
              <a:spcAft>
                <a:spcPts val="0"/>
              </a:spcAft>
              <a:buFontTx/>
              <a:buNone/>
              <a:defRPr/>
            </a:pPr>
            <a:r>
              <a:rPr lang="en-US" sz="1400" dirty="0">
                <a:solidFill>
                  <a:schemeClr val="tx1">
                    <a:lumMod val="75000"/>
                    <a:lumOff val="25000"/>
                  </a:schemeClr>
                </a:solidFill>
                <a:latin typeface="Book Antiqua" pitchFamily="18" charset="0"/>
              </a:rPr>
              <a:t>	</a:t>
            </a:r>
            <a:r>
              <a:rPr lang="en-US" sz="1200" dirty="0">
                <a:solidFill>
                  <a:schemeClr val="tx1">
                    <a:lumMod val="75000"/>
                    <a:lumOff val="25000"/>
                  </a:schemeClr>
                </a:solidFill>
                <a:latin typeface="Book Antiqua" pitchFamily="18" charset="0"/>
              </a:rPr>
              <a:t>Assess methodologies used and basis of evidence for matters requiring judgments and estimates.</a:t>
            </a:r>
          </a:p>
          <a:p>
            <a:pPr eaLnBrk="1" fontAlgn="auto" hangingPunct="1">
              <a:lnSpc>
                <a:spcPct val="80000"/>
              </a:lnSpc>
              <a:spcAft>
                <a:spcPts val="0"/>
              </a:spcAft>
              <a:buFontTx/>
              <a:buNone/>
              <a:defRPr/>
            </a:pPr>
            <a:endParaRPr lang="en-US" sz="1200" dirty="0">
              <a:solidFill>
                <a:schemeClr val="tx1">
                  <a:lumMod val="75000"/>
                  <a:lumOff val="25000"/>
                </a:schemeClr>
              </a:solidFill>
              <a:latin typeface="Book Antiqua" pitchFamily="18" charset="0"/>
            </a:endParaRPr>
          </a:p>
          <a:p>
            <a:pPr eaLnBrk="1" fontAlgn="auto" hangingPunct="1">
              <a:lnSpc>
                <a:spcPct val="80000"/>
              </a:lnSpc>
              <a:spcAft>
                <a:spcPts val="0"/>
              </a:spcAft>
              <a:buFontTx/>
              <a:buNone/>
              <a:defRPr/>
            </a:pPr>
            <a:endParaRPr lang="en-US" sz="1200" dirty="0">
              <a:solidFill>
                <a:schemeClr val="tx1">
                  <a:lumMod val="75000"/>
                  <a:lumOff val="25000"/>
                </a:schemeClr>
              </a:solidFill>
              <a:latin typeface="Book Antiqua" pitchFamily="18" charset="0"/>
            </a:endParaRPr>
          </a:p>
          <a:p>
            <a:pPr eaLnBrk="1" fontAlgn="auto" hangingPunct="1">
              <a:lnSpc>
                <a:spcPct val="80000"/>
              </a:lnSpc>
              <a:spcAft>
                <a:spcPts val="0"/>
              </a:spcAft>
              <a:buFontTx/>
              <a:buNone/>
              <a:defRPr/>
            </a:pPr>
            <a:r>
              <a:rPr lang="en-US" sz="1400" b="1" dirty="0">
                <a:solidFill>
                  <a:schemeClr val="tx1">
                    <a:lumMod val="75000"/>
                    <a:lumOff val="25000"/>
                  </a:schemeClr>
                </a:solidFill>
                <a:latin typeface="Book Antiqua" pitchFamily="18" charset="0"/>
              </a:rPr>
              <a:t>Financial statement disclosures</a:t>
            </a:r>
            <a:endParaRPr lang="en-US" sz="1500" b="1" dirty="0">
              <a:solidFill>
                <a:schemeClr val="tx1">
                  <a:lumMod val="75000"/>
                  <a:lumOff val="25000"/>
                </a:schemeClr>
              </a:solidFill>
              <a:latin typeface="Book Antiqua" pitchFamily="18" charset="0"/>
            </a:endParaRPr>
          </a:p>
          <a:p>
            <a:pPr eaLnBrk="1" fontAlgn="auto" hangingPunct="1">
              <a:lnSpc>
                <a:spcPct val="80000"/>
              </a:lnSpc>
              <a:spcAft>
                <a:spcPts val="0"/>
              </a:spcAft>
              <a:buFontTx/>
              <a:buNone/>
              <a:defRPr/>
            </a:pPr>
            <a:endParaRPr lang="en-US" sz="1500" dirty="0">
              <a:solidFill>
                <a:schemeClr val="tx1">
                  <a:lumMod val="75000"/>
                  <a:lumOff val="25000"/>
                </a:schemeClr>
              </a:solidFill>
              <a:latin typeface="Book Antiqua" pitchFamily="18" charset="0"/>
            </a:endParaRPr>
          </a:p>
          <a:p>
            <a:pPr eaLnBrk="1" fontAlgn="auto" hangingPunct="1">
              <a:lnSpc>
                <a:spcPct val="80000"/>
              </a:lnSpc>
              <a:spcAft>
                <a:spcPts val="0"/>
              </a:spcAft>
              <a:buFontTx/>
              <a:buNone/>
              <a:defRPr/>
            </a:pPr>
            <a:endParaRPr lang="en-US" sz="1500" dirty="0">
              <a:solidFill>
                <a:schemeClr val="tx1">
                  <a:lumMod val="75000"/>
                  <a:lumOff val="25000"/>
                </a:schemeClr>
              </a:solidFill>
              <a:latin typeface="Book Antiqua" pitchFamily="18" charset="0"/>
            </a:endParaRPr>
          </a:p>
          <a:p>
            <a:pPr marL="0" indent="0" algn="just" eaLnBrk="1" fontAlgn="auto" hangingPunct="1">
              <a:lnSpc>
                <a:spcPct val="120000"/>
              </a:lnSpc>
              <a:spcAft>
                <a:spcPts val="0"/>
              </a:spcAft>
              <a:buClr>
                <a:schemeClr val="tx1"/>
              </a:buClr>
              <a:buFont typeface="Wingdings" panose="05000000000000000000" pitchFamily="2" charset="2"/>
              <a:buNone/>
              <a:defRPr/>
            </a:pPr>
            <a:r>
              <a:rPr lang="en-US" sz="1400" b="1" dirty="0">
                <a:solidFill>
                  <a:schemeClr val="tx1">
                    <a:lumMod val="75000"/>
                    <a:lumOff val="25000"/>
                  </a:schemeClr>
                </a:solidFill>
                <a:latin typeface="Book Antiqua" pitchFamily="18" charset="0"/>
              </a:rPr>
              <a:t>Significant Audit Adjustments or Unrecorded Differences</a:t>
            </a:r>
            <a:endParaRPr lang="en-US" sz="1400" dirty="0">
              <a:solidFill>
                <a:schemeClr val="tx1">
                  <a:lumMod val="75000"/>
                  <a:lumOff val="25000"/>
                </a:schemeClr>
              </a:solidFill>
              <a:latin typeface="Book Antiqua" pitchFamily="18" charset="0"/>
            </a:endParaRPr>
          </a:p>
          <a:p>
            <a:pPr algn="just" eaLnBrk="1" fontAlgn="auto" hangingPunct="1">
              <a:lnSpc>
                <a:spcPct val="80000"/>
              </a:lnSpc>
              <a:spcAft>
                <a:spcPts val="0"/>
              </a:spcAft>
              <a:buFontTx/>
              <a:buNone/>
              <a:defRPr/>
            </a:pPr>
            <a:r>
              <a:rPr lang="en-US" sz="1000" dirty="0">
                <a:solidFill>
                  <a:schemeClr val="tx1">
                    <a:lumMod val="75000"/>
                    <a:lumOff val="25000"/>
                  </a:schemeClr>
                </a:solidFill>
                <a:latin typeface="Book Antiqua" pitchFamily="18" charset="0"/>
              </a:rPr>
              <a:t>	</a:t>
            </a:r>
            <a:r>
              <a:rPr lang="en-US" sz="1200" dirty="0">
                <a:solidFill>
                  <a:schemeClr val="tx1">
                    <a:lumMod val="75000"/>
                    <a:lumOff val="25000"/>
                  </a:schemeClr>
                </a:solidFill>
                <a:latin typeface="Book Antiqua" pitchFamily="18" charset="0"/>
              </a:rPr>
              <a:t>Communicate significant recorded and unrecorded differences.</a:t>
            </a:r>
            <a:endParaRPr lang="en-US" sz="1300" u="sng" dirty="0">
              <a:solidFill>
                <a:schemeClr val="tx1">
                  <a:lumMod val="75000"/>
                  <a:lumOff val="25000"/>
                </a:schemeClr>
              </a:solidFill>
              <a:latin typeface="Book Antiqua" pitchFamily="18" charset="0"/>
            </a:endParaRPr>
          </a:p>
          <a:p>
            <a:pPr eaLnBrk="1" fontAlgn="auto" hangingPunct="1">
              <a:lnSpc>
                <a:spcPct val="80000"/>
              </a:lnSpc>
              <a:spcAft>
                <a:spcPts val="0"/>
              </a:spcAft>
              <a:buFont typeface="Wingdings 3" charset="2"/>
              <a:buChar char=""/>
              <a:defRPr/>
            </a:pPr>
            <a:endParaRPr lang="en-US" sz="1200" dirty="0">
              <a:solidFill>
                <a:schemeClr val="tx1">
                  <a:lumMod val="75000"/>
                  <a:lumOff val="25000"/>
                </a:schemeClr>
              </a:solidFill>
              <a:latin typeface="Book Antiqua" pitchFamily="18" charset="0"/>
            </a:endParaRPr>
          </a:p>
        </p:txBody>
      </p:sp>
      <p:sp>
        <p:nvSpPr>
          <p:cNvPr id="8196" name="Rectangle 8"/>
          <p:cNvSpPr>
            <a:spLocks noGrp="1" noChangeArrowheads="1"/>
          </p:cNvSpPr>
          <p:nvPr>
            <p:ph sz="half" idx="2"/>
          </p:nvPr>
        </p:nvSpPr>
        <p:spPr>
          <a:xfrm>
            <a:off x="4757928" y="1981200"/>
            <a:ext cx="3962401" cy="4495800"/>
          </a:xfrm>
        </p:spPr>
        <p:txBody>
          <a:bodyPr rtlCol="0" anchor="t" anchorCtr="0">
            <a:normAutofit/>
          </a:bodyPr>
          <a:lstStyle/>
          <a:p>
            <a:pPr marL="0" indent="0" algn="ctr" eaLnBrk="1" fontAlgn="auto" hangingPunct="1">
              <a:lnSpc>
                <a:spcPct val="120000"/>
              </a:lnSpc>
              <a:spcAft>
                <a:spcPts val="0"/>
              </a:spcAft>
              <a:buSzPct val="125000"/>
              <a:buNone/>
              <a:defRPr/>
            </a:pPr>
            <a:r>
              <a:rPr lang="en-US" sz="1600" u="sng" dirty="0">
                <a:solidFill>
                  <a:schemeClr val="tx1">
                    <a:lumMod val="75000"/>
                    <a:lumOff val="25000"/>
                  </a:schemeClr>
                </a:solidFill>
                <a:latin typeface="Book Antiqua" panose="02040602050305030304" pitchFamily="18" charset="0"/>
              </a:rPr>
              <a:t>Comments</a:t>
            </a:r>
          </a:p>
          <a:p>
            <a:pPr marL="0" indent="0" eaLnBrk="1" fontAlgn="auto" hangingPunct="1">
              <a:lnSpc>
                <a:spcPct val="120000"/>
              </a:lnSpc>
              <a:spcAft>
                <a:spcPts val="0"/>
              </a:spcAft>
              <a:buSzPct val="125000"/>
              <a:buNone/>
              <a:defRPr/>
            </a:pPr>
            <a:endParaRPr lang="en-US" sz="1200" dirty="0">
              <a:solidFill>
                <a:schemeClr val="tx1">
                  <a:lumMod val="75000"/>
                  <a:lumOff val="25000"/>
                </a:schemeClr>
              </a:solidFill>
              <a:latin typeface="Book Antiqua" panose="02040602050305030304" pitchFamily="18" charset="0"/>
            </a:endParaRPr>
          </a:p>
          <a:p>
            <a:pPr eaLnBrk="1" fontAlgn="auto" hangingPunct="1">
              <a:lnSpc>
                <a:spcPct val="120000"/>
              </a:lnSpc>
              <a:spcAft>
                <a:spcPts val="0"/>
              </a:spcAft>
              <a:buSzPct val="125000"/>
              <a:buFont typeface="Arial" panose="020B0604020202020204" pitchFamily="34" charset="0"/>
              <a:buChar char="•"/>
              <a:defRPr/>
            </a:pPr>
            <a:r>
              <a:rPr lang="en-US" sz="1200" dirty="0">
                <a:solidFill>
                  <a:schemeClr val="tx1">
                    <a:lumMod val="75000"/>
                    <a:lumOff val="25000"/>
                  </a:schemeClr>
                </a:solidFill>
                <a:latin typeface="Book Antiqua" panose="02040602050305030304" pitchFamily="18" charset="0"/>
              </a:rPr>
              <a:t>GASB 96 – IT Subscription.</a:t>
            </a: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eaLnBrk="1" fontAlgn="auto" hangingPunct="1">
              <a:lnSpc>
                <a:spcPct val="120000"/>
              </a:lnSpc>
              <a:spcAft>
                <a:spcPts val="0"/>
              </a:spcAft>
              <a:buSzPct val="125000"/>
              <a:buFont typeface="Arial" panose="020B0604020202020204" pitchFamily="34" charset="0"/>
              <a:buChar char="•"/>
              <a:defRPr/>
            </a:pPr>
            <a:r>
              <a:rPr lang="en-US" altLang="en-US" sz="1200" dirty="0">
                <a:solidFill>
                  <a:schemeClr val="tx1">
                    <a:lumMod val="75000"/>
                    <a:lumOff val="25000"/>
                  </a:schemeClr>
                </a:solidFill>
                <a:latin typeface="Book Antiqua" panose="02040602050305030304" pitchFamily="18" charset="0"/>
              </a:rPr>
              <a:t>Methods used and evidence considered appear to have led to reasonable amounts being included in the financial statements.</a:t>
            </a:r>
          </a:p>
          <a:p>
            <a:pPr marL="0" indent="0" eaLnBrk="1" fontAlgn="auto" hangingPunct="1">
              <a:lnSpc>
                <a:spcPct val="80000"/>
              </a:lnSpc>
              <a:spcAft>
                <a:spcPts val="0"/>
              </a:spcAft>
              <a:buSzPct val="125000"/>
              <a:buNone/>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None/>
              <a:defRPr/>
            </a:pPr>
            <a:endParaRPr lang="en-US" altLang="en-US" sz="1200" dirty="0">
              <a:solidFill>
                <a:schemeClr val="tx1">
                  <a:lumMod val="75000"/>
                  <a:lumOff val="25000"/>
                </a:schemeClr>
              </a:solidFill>
              <a:latin typeface="Book Antiqua" panose="02040602050305030304" pitchFamily="18" charset="0"/>
            </a:endParaRPr>
          </a:p>
          <a:p>
            <a:pPr eaLnBrk="1" fontAlgn="auto" hangingPunct="1">
              <a:lnSpc>
                <a:spcPct val="80000"/>
              </a:lnSpc>
              <a:spcAft>
                <a:spcPts val="0"/>
              </a:spcAft>
              <a:buSzPct val="125000"/>
              <a:buFont typeface="Arial" panose="020B0604020202020204" pitchFamily="34" charset="0"/>
              <a:buChar char="•"/>
              <a:defRPr/>
            </a:pPr>
            <a:r>
              <a:rPr lang="en-US" altLang="en-US" sz="1200" dirty="0">
                <a:solidFill>
                  <a:schemeClr val="tx1">
                    <a:lumMod val="75000"/>
                    <a:lumOff val="25000"/>
                  </a:schemeClr>
                </a:solidFill>
                <a:latin typeface="Book Antiqua" panose="02040602050305030304" pitchFamily="18" charset="0"/>
              </a:rPr>
              <a:t>The financial statement disclosures are neutral, consistent, and clear.</a:t>
            </a:r>
          </a:p>
          <a:p>
            <a:pPr eaLnBrk="1" fontAlgn="auto" hangingPunct="1">
              <a:lnSpc>
                <a:spcPct val="80000"/>
              </a:lnSpc>
              <a:spcAft>
                <a:spcPts val="0"/>
              </a:spcAft>
              <a:buSzPct val="125000"/>
              <a:buFont typeface="Arial" panose="020B0604020202020204" pitchFamily="34" charset="0"/>
              <a:buChar char="•"/>
              <a:defRPr/>
            </a:pPr>
            <a:endParaRPr lang="en-US" altLang="en-US" sz="1200" dirty="0">
              <a:solidFill>
                <a:schemeClr val="tx1">
                  <a:lumMod val="75000"/>
                  <a:lumOff val="25000"/>
                </a:schemeClr>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lumMod val="75000"/>
                  <a:lumOff val="25000"/>
                </a:schemeClr>
              </a:solidFill>
              <a:latin typeface="Book Antiqua" panose="02040602050305030304" pitchFamily="18" charset="0"/>
            </a:endParaRPr>
          </a:p>
          <a:p>
            <a:pPr eaLnBrk="1" fontAlgn="auto" hangingPunct="1">
              <a:lnSpc>
                <a:spcPct val="80000"/>
              </a:lnSpc>
              <a:spcAft>
                <a:spcPts val="0"/>
              </a:spcAft>
              <a:buSzPct val="125000"/>
              <a:buFont typeface="Arial" panose="020B0604020202020204" pitchFamily="34" charset="0"/>
              <a:buChar char="•"/>
              <a:defRPr/>
            </a:pPr>
            <a:r>
              <a:rPr lang="en-US" altLang="en-US" sz="1200" dirty="0">
                <a:solidFill>
                  <a:schemeClr val="tx1">
                    <a:lumMod val="75000"/>
                    <a:lumOff val="25000"/>
                  </a:schemeClr>
                </a:solidFill>
                <a:latin typeface="Book Antiqua" panose="02040602050305030304" pitchFamily="18" charset="0"/>
              </a:rPr>
              <a:t>None.</a:t>
            </a:r>
            <a:endParaRPr lang="en-US" altLang="en-US" sz="1200" u="sng" dirty="0">
              <a:solidFill>
                <a:schemeClr val="tx1">
                  <a:lumMod val="75000"/>
                  <a:lumOff val="25000"/>
                </a:schemeClr>
              </a:solidFill>
              <a:latin typeface="Book Antiqua" panose="02040602050305030304" pitchFamily="18" charset="0"/>
            </a:endParaRPr>
          </a:p>
          <a:p>
            <a:pPr eaLnBrk="1" fontAlgn="auto" hangingPunct="1">
              <a:lnSpc>
                <a:spcPct val="80000"/>
              </a:lnSpc>
              <a:spcAft>
                <a:spcPts val="0"/>
              </a:spcAft>
              <a:buFont typeface="Wingdings 3" charset="2"/>
              <a:buChar char=""/>
              <a:defRPr/>
            </a:pPr>
            <a:endParaRPr lang="en-US" altLang="en-US" sz="1200" dirty="0">
              <a:solidFill>
                <a:schemeClr val="tx1">
                  <a:lumMod val="75000"/>
                  <a:lumOff val="25000"/>
                </a:schemeClr>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AADAFC01-8414-4F48-9495-4A0568290C42}"/>
              </a:ext>
            </a:extLst>
          </p:cNvPr>
          <p:cNvSpPr>
            <a:spLocks noGrp="1"/>
          </p:cNvSpPr>
          <p:nvPr>
            <p:ph type="sldNum" sz="quarter" idx="12"/>
          </p:nvPr>
        </p:nvSpPr>
        <p:spPr>
          <a:xfrm>
            <a:off x="8354569" y="6461585"/>
            <a:ext cx="770468" cy="365125"/>
          </a:xfrm>
        </p:spPr>
        <p:txBody>
          <a:bodyPr/>
          <a:lstStyle/>
          <a:p>
            <a:pPr>
              <a:defRPr/>
            </a:pPr>
            <a:fld id="{DDB6D53A-BC26-43A3-A76B-AE1F95378F73}"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228600" y="313944"/>
            <a:ext cx="8686800" cy="1371600"/>
          </a:xfrm>
        </p:spPr>
        <p:txBody>
          <a:bodyPr>
            <a:normAutofit/>
          </a:bodyPr>
          <a:lstStyle/>
          <a:p>
            <a:pPr algn="ctr" eaLnBrk="1" hangingPunct="1"/>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Required Communications </a:t>
            </a:r>
            <a:r>
              <a:rPr lang="en-US" altLang="en-US" sz="2800" i="1" dirty="0">
                <a:latin typeface="Book Antiqua" panose="02040602050305030304" pitchFamily="18" charset="0"/>
              </a:rPr>
              <a:t>(continued)</a:t>
            </a:r>
          </a:p>
        </p:txBody>
      </p:sp>
      <p:sp>
        <p:nvSpPr>
          <p:cNvPr id="7171" name="Rectangle 5"/>
          <p:cNvSpPr>
            <a:spLocks noGrp="1" noChangeArrowheads="1"/>
          </p:cNvSpPr>
          <p:nvPr>
            <p:ph sz="half" idx="1"/>
          </p:nvPr>
        </p:nvSpPr>
        <p:spPr>
          <a:xfrm>
            <a:off x="795867" y="2133600"/>
            <a:ext cx="4690533" cy="4495800"/>
          </a:xfrm>
        </p:spPr>
        <p:txBody>
          <a:bodyPr rtlCol="0" anchor="t" anchorCtr="0">
            <a:normAutofit/>
          </a:bodyPr>
          <a:lstStyle/>
          <a:p>
            <a:pPr algn="ctr" eaLnBrk="1" fontAlgn="auto" hangingPunct="1">
              <a:lnSpc>
                <a:spcPct val="80000"/>
              </a:lnSpc>
              <a:spcAft>
                <a:spcPts val="0"/>
              </a:spcAft>
              <a:buFont typeface="Wingdings" panose="05000000000000000000" pitchFamily="2" charset="2"/>
              <a:buNone/>
              <a:defRPr/>
            </a:pPr>
            <a:r>
              <a:rPr lang="en-US" sz="1600" u="sng" dirty="0">
                <a:solidFill>
                  <a:schemeClr val="tx1"/>
                </a:solidFill>
                <a:latin typeface="Book Antiqua" pitchFamily="18" charset="0"/>
              </a:rPr>
              <a:t>Area</a:t>
            </a:r>
            <a:endParaRPr lang="en-US" u="sng" dirty="0">
              <a:solidFill>
                <a:schemeClr val="tx1"/>
              </a:solidFill>
              <a:latin typeface="Book Antiqua" pitchFamily="18" charset="0"/>
            </a:endParaRPr>
          </a:p>
          <a:p>
            <a:pPr marL="0" indent="0" eaLnBrk="1" fontAlgn="auto" hangingPunct="1">
              <a:lnSpc>
                <a:spcPct val="80000"/>
              </a:lnSpc>
              <a:spcAft>
                <a:spcPts val="0"/>
              </a:spcAft>
              <a:buClr>
                <a:schemeClr val="tx1"/>
              </a:buClr>
              <a:buFont typeface="Wingdings" panose="05000000000000000000" pitchFamily="2" charset="2"/>
              <a:buNone/>
              <a:defRPr/>
            </a:pPr>
            <a:endParaRPr lang="en-US" sz="1200" u="sng" dirty="0">
              <a:solidFill>
                <a:schemeClr val="tx1"/>
              </a:solidFill>
              <a:latin typeface="Book Antiqua" pitchFamily="18" charset="0"/>
            </a:endParaRPr>
          </a:p>
          <a:p>
            <a:pPr marL="0" indent="0" eaLnBrk="1" fontAlgn="auto" hangingPunct="1">
              <a:lnSpc>
                <a:spcPct val="80000"/>
              </a:lnSpc>
              <a:spcAft>
                <a:spcPts val="0"/>
              </a:spcAft>
              <a:buClr>
                <a:schemeClr val="tx1"/>
              </a:buClr>
              <a:buFont typeface="Wingdings" panose="05000000000000000000" pitchFamily="2" charset="2"/>
              <a:buNone/>
              <a:defRPr/>
            </a:pPr>
            <a:r>
              <a:rPr lang="en-US" sz="1400" b="1" dirty="0">
                <a:solidFill>
                  <a:schemeClr val="tx1"/>
                </a:solidFill>
                <a:latin typeface="Book Antiqua" pitchFamily="18" charset="0"/>
              </a:rPr>
              <a:t>Disagreements with Management</a:t>
            </a:r>
            <a:endParaRPr lang="en-US" sz="1600" dirty="0">
              <a:solidFill>
                <a:schemeClr val="tx1"/>
              </a:solidFill>
              <a:latin typeface="Book Antiqua" pitchFamily="18" charset="0"/>
            </a:endParaRPr>
          </a:p>
          <a:p>
            <a:pPr algn="just" eaLnBrk="1" fontAlgn="auto" hangingPunct="1">
              <a:lnSpc>
                <a:spcPct val="120000"/>
              </a:lnSpc>
              <a:spcAft>
                <a:spcPts val="0"/>
              </a:spcAft>
              <a:buFontTx/>
              <a:buNone/>
              <a:defRPr/>
            </a:pPr>
            <a:r>
              <a:rPr lang="en-US" sz="1300" dirty="0">
                <a:solidFill>
                  <a:schemeClr val="tx1"/>
                </a:solidFill>
                <a:latin typeface="Book Antiqua" pitchFamily="18" charset="0"/>
              </a:rPr>
              <a:t>	</a:t>
            </a:r>
            <a:r>
              <a:rPr lang="en-US" sz="1200" dirty="0">
                <a:solidFill>
                  <a:schemeClr val="tx1"/>
                </a:solidFill>
                <a:latin typeface="Book Antiqua" pitchFamily="18" charset="0"/>
              </a:rPr>
              <a:t>Communicate any disagreements on financial or reporting matters that, if not satisfactorily resolved, would cause a modification of our report.</a:t>
            </a:r>
          </a:p>
          <a:p>
            <a:pPr eaLnBrk="1" fontAlgn="auto" hangingPunct="1">
              <a:lnSpc>
                <a:spcPct val="80000"/>
              </a:lnSpc>
              <a:spcAft>
                <a:spcPts val="0"/>
              </a:spcAft>
              <a:buFontTx/>
              <a:buNone/>
              <a:defRPr/>
            </a:pPr>
            <a:endParaRPr lang="en-US" sz="1400" dirty="0">
              <a:solidFill>
                <a:schemeClr val="tx1"/>
              </a:solidFill>
              <a:latin typeface="Book Antiqua" pitchFamily="18" charset="0"/>
            </a:endParaRPr>
          </a:p>
          <a:p>
            <a:pPr eaLnBrk="1" fontAlgn="auto" hangingPunct="1">
              <a:lnSpc>
                <a:spcPct val="80000"/>
              </a:lnSpc>
              <a:spcAft>
                <a:spcPts val="0"/>
              </a:spcAft>
              <a:buFontTx/>
              <a:buNone/>
              <a:defRPr/>
            </a:pPr>
            <a:r>
              <a:rPr lang="en-US" sz="1400" b="1" dirty="0">
                <a:solidFill>
                  <a:schemeClr val="tx1"/>
                </a:solidFill>
                <a:latin typeface="Book Antiqua" pitchFamily="18" charset="0"/>
              </a:rPr>
              <a:t>Management Representations</a:t>
            </a:r>
          </a:p>
          <a:p>
            <a:pPr marL="0" indent="0" eaLnBrk="1" fontAlgn="auto" hangingPunct="1">
              <a:lnSpc>
                <a:spcPct val="80000"/>
              </a:lnSpc>
              <a:spcAft>
                <a:spcPts val="0"/>
              </a:spcAft>
              <a:buClr>
                <a:schemeClr val="tx1"/>
              </a:buClr>
              <a:buFont typeface="Wingdings" panose="05000000000000000000" pitchFamily="2" charset="2"/>
              <a:buNone/>
              <a:defRPr/>
            </a:pPr>
            <a:endParaRPr lang="en-US" sz="1400" dirty="0">
              <a:solidFill>
                <a:schemeClr val="tx1"/>
              </a:solidFill>
              <a:latin typeface="Book Antiqua" pitchFamily="18" charset="0"/>
            </a:endParaRPr>
          </a:p>
          <a:p>
            <a:pPr marL="0" indent="0" eaLnBrk="1" fontAlgn="auto" hangingPunct="1">
              <a:lnSpc>
                <a:spcPct val="80000"/>
              </a:lnSpc>
              <a:spcAft>
                <a:spcPts val="0"/>
              </a:spcAft>
              <a:buClr>
                <a:schemeClr val="tx1"/>
              </a:buClr>
              <a:buFont typeface="Wingdings" panose="05000000000000000000" pitchFamily="2" charset="2"/>
              <a:buNone/>
              <a:defRPr/>
            </a:pPr>
            <a:endParaRPr lang="en-US" sz="1400" dirty="0">
              <a:solidFill>
                <a:schemeClr val="tx1"/>
              </a:solidFill>
              <a:latin typeface="Book Antiqua" pitchFamily="18" charset="0"/>
            </a:endParaRPr>
          </a:p>
          <a:p>
            <a:pPr marL="0" indent="0" eaLnBrk="1" fontAlgn="auto" hangingPunct="1">
              <a:lnSpc>
                <a:spcPct val="80000"/>
              </a:lnSpc>
              <a:spcAft>
                <a:spcPts val="0"/>
              </a:spcAft>
              <a:buClr>
                <a:schemeClr val="tx1"/>
              </a:buClr>
              <a:buFont typeface="Wingdings" panose="05000000000000000000" pitchFamily="2" charset="2"/>
              <a:buNone/>
              <a:defRPr/>
            </a:pPr>
            <a:r>
              <a:rPr lang="en-US" sz="1400" b="1" dirty="0">
                <a:solidFill>
                  <a:schemeClr val="tx1"/>
                </a:solidFill>
                <a:latin typeface="Book Antiqua" pitchFamily="18" charset="0"/>
              </a:rPr>
              <a:t>Consultation with Other Accountants</a:t>
            </a:r>
            <a:endParaRPr lang="en-US" sz="1400" dirty="0">
              <a:solidFill>
                <a:schemeClr val="tx1"/>
              </a:solidFill>
              <a:latin typeface="Book Antiqua" pitchFamily="18" charset="0"/>
            </a:endParaRPr>
          </a:p>
          <a:p>
            <a:pPr algn="just" eaLnBrk="1" fontAlgn="auto" hangingPunct="1">
              <a:lnSpc>
                <a:spcPct val="120000"/>
              </a:lnSpc>
              <a:spcAft>
                <a:spcPts val="0"/>
              </a:spcAft>
              <a:buFontTx/>
              <a:buNone/>
              <a:defRPr/>
            </a:pPr>
            <a:r>
              <a:rPr lang="en-US" sz="1200" dirty="0">
                <a:solidFill>
                  <a:schemeClr val="tx1"/>
                </a:solidFill>
                <a:latin typeface="Book Antiqua" pitchFamily="18" charset="0"/>
              </a:rPr>
              <a:t>	Communicate consultation that took place with other accountants.</a:t>
            </a:r>
          </a:p>
          <a:p>
            <a:pPr marL="0" indent="0" eaLnBrk="1" fontAlgn="auto" hangingPunct="1">
              <a:lnSpc>
                <a:spcPct val="80000"/>
              </a:lnSpc>
              <a:spcAft>
                <a:spcPts val="0"/>
              </a:spcAft>
              <a:buClr>
                <a:schemeClr val="tx1"/>
              </a:buClr>
              <a:buFont typeface="Wingdings" panose="05000000000000000000" pitchFamily="2" charset="2"/>
              <a:buNone/>
              <a:defRPr/>
            </a:pPr>
            <a:endParaRPr lang="en-US" sz="1400" dirty="0">
              <a:solidFill>
                <a:schemeClr val="tx1"/>
              </a:solidFill>
              <a:latin typeface="Book Antiqua" pitchFamily="18" charset="0"/>
            </a:endParaRPr>
          </a:p>
          <a:p>
            <a:pPr marL="0" indent="0" eaLnBrk="1" fontAlgn="auto" hangingPunct="1">
              <a:lnSpc>
                <a:spcPct val="80000"/>
              </a:lnSpc>
              <a:spcAft>
                <a:spcPts val="0"/>
              </a:spcAft>
              <a:buClr>
                <a:schemeClr val="tx1"/>
              </a:buClr>
              <a:buFont typeface="Wingdings" panose="05000000000000000000" pitchFamily="2" charset="2"/>
              <a:buNone/>
              <a:defRPr/>
            </a:pPr>
            <a:r>
              <a:rPr lang="en-US" sz="1400" b="1" dirty="0">
                <a:solidFill>
                  <a:schemeClr val="tx1"/>
                </a:solidFill>
                <a:latin typeface="Book Antiqua" pitchFamily="18" charset="0"/>
              </a:rPr>
              <a:t>Prior to Retention Issues</a:t>
            </a:r>
            <a:endParaRPr lang="en-US" sz="1400" dirty="0">
              <a:solidFill>
                <a:schemeClr val="tx1"/>
              </a:solidFill>
              <a:latin typeface="Book Antiqua" pitchFamily="18" charset="0"/>
            </a:endParaRPr>
          </a:p>
          <a:p>
            <a:pPr algn="just" eaLnBrk="1" fontAlgn="auto" hangingPunct="1">
              <a:lnSpc>
                <a:spcPct val="120000"/>
              </a:lnSpc>
              <a:spcAft>
                <a:spcPts val="0"/>
              </a:spcAft>
              <a:buFontTx/>
              <a:buNone/>
              <a:defRPr/>
            </a:pPr>
            <a:r>
              <a:rPr lang="en-US" sz="1400" dirty="0">
                <a:solidFill>
                  <a:schemeClr val="tx1"/>
                </a:solidFill>
                <a:latin typeface="Book Antiqua" pitchFamily="18" charset="0"/>
              </a:rPr>
              <a:t>	</a:t>
            </a:r>
            <a:r>
              <a:rPr lang="en-US" sz="1200" dirty="0">
                <a:solidFill>
                  <a:schemeClr val="tx1"/>
                </a:solidFill>
                <a:latin typeface="Book Antiqua" pitchFamily="18" charset="0"/>
              </a:rPr>
              <a:t>Communicate any major issues that management discussed with the auditor in connection with the retention of the auditor, including the application of accounting principles and auditing standards.</a:t>
            </a:r>
            <a:endParaRPr lang="en-US" sz="1200" u="sng" dirty="0">
              <a:solidFill>
                <a:schemeClr val="tx1"/>
              </a:solidFill>
              <a:latin typeface="Book Antiqua" pitchFamily="18" charset="0"/>
            </a:endParaRPr>
          </a:p>
          <a:p>
            <a:pPr eaLnBrk="1" fontAlgn="auto" hangingPunct="1">
              <a:lnSpc>
                <a:spcPct val="80000"/>
              </a:lnSpc>
              <a:spcAft>
                <a:spcPts val="0"/>
              </a:spcAft>
              <a:buFont typeface="Wingdings 3" charset="2"/>
              <a:buChar char=""/>
              <a:defRPr/>
            </a:pPr>
            <a:endParaRPr lang="en-US" sz="1400" dirty="0">
              <a:solidFill>
                <a:schemeClr val="tx1"/>
              </a:solidFill>
              <a:latin typeface="Book Antiqua" pitchFamily="18" charset="0"/>
            </a:endParaRPr>
          </a:p>
        </p:txBody>
      </p:sp>
      <p:sp>
        <p:nvSpPr>
          <p:cNvPr id="10244" name="Rectangle 6"/>
          <p:cNvSpPr>
            <a:spLocks noGrp="1" noChangeArrowheads="1"/>
          </p:cNvSpPr>
          <p:nvPr>
            <p:ph sz="half" idx="2"/>
          </p:nvPr>
        </p:nvSpPr>
        <p:spPr>
          <a:xfrm>
            <a:off x="5562600" y="2133600"/>
            <a:ext cx="3124200" cy="3962400"/>
          </a:xfrm>
        </p:spPr>
        <p:txBody>
          <a:bodyPr rtlCol="0" anchor="t" anchorCtr="0">
            <a:normAutofit/>
          </a:bodyPr>
          <a:lstStyle/>
          <a:p>
            <a:pPr algn="ctr" eaLnBrk="1" fontAlgn="auto" hangingPunct="1">
              <a:lnSpc>
                <a:spcPct val="80000"/>
              </a:lnSpc>
              <a:spcAft>
                <a:spcPts val="0"/>
              </a:spcAft>
              <a:buFont typeface="Wingdings" panose="05000000000000000000" pitchFamily="2" charset="2"/>
              <a:buNone/>
              <a:defRPr/>
            </a:pPr>
            <a:r>
              <a:rPr lang="en-US" altLang="en-US" sz="1600" u="sng" dirty="0">
                <a:solidFill>
                  <a:schemeClr val="tx1"/>
                </a:solidFill>
                <a:latin typeface="Book Antiqua" panose="02040602050305030304" pitchFamily="18" charset="0"/>
              </a:rPr>
              <a:t>Comments</a:t>
            </a:r>
            <a:endParaRPr lang="en-US" altLang="en-US" dirty="0">
              <a:solidFill>
                <a:schemeClr val="tx1"/>
              </a:solidFill>
              <a:latin typeface="Book Antiqua" panose="02040602050305030304" pitchFamily="18" charset="0"/>
            </a:endParaRPr>
          </a:p>
          <a:p>
            <a:pPr eaLnBrk="1" fontAlgn="auto" hangingPunct="1">
              <a:lnSpc>
                <a:spcPct val="80000"/>
              </a:lnSpc>
              <a:spcAft>
                <a:spcPts val="0"/>
              </a:spcAft>
              <a:buFont typeface="Wingdings" panose="05000000000000000000" pitchFamily="2" charset="2"/>
              <a:buNone/>
              <a:defRPr/>
            </a:pPr>
            <a:endParaRPr lang="en-US" altLang="en-US" u="sng" dirty="0">
              <a:solidFill>
                <a:schemeClr val="tx1"/>
              </a:solidFill>
              <a:latin typeface="Book Antiqua" panose="02040602050305030304" pitchFamily="18" charset="0"/>
            </a:endParaRPr>
          </a:p>
          <a:p>
            <a:pPr eaLnBrk="1" fontAlgn="auto" hangingPunct="1">
              <a:lnSpc>
                <a:spcPct val="80000"/>
              </a:lnSpc>
              <a:spcAft>
                <a:spcPts val="0"/>
              </a:spcAft>
              <a:buSzPct val="125000"/>
              <a:buFont typeface="Arial" panose="020B0604020202020204" pitchFamily="34" charset="0"/>
              <a:buChar char="•"/>
              <a:defRPr/>
            </a:pPr>
            <a:endParaRPr lang="en-US" altLang="en-US" sz="1200" u="sng" dirty="0">
              <a:solidFill>
                <a:schemeClr val="tx1"/>
              </a:solidFill>
            </a:endParaRPr>
          </a:p>
          <a:p>
            <a:pPr eaLnBrk="1" fontAlgn="auto" hangingPunct="1">
              <a:lnSpc>
                <a:spcPct val="80000"/>
              </a:lnSpc>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a:t>
            </a:r>
          </a:p>
          <a:p>
            <a:pPr eaLnBrk="1" fontAlgn="auto" hangingPunct="1">
              <a:lnSpc>
                <a:spcPct val="80000"/>
              </a:lnSpc>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algn="just" eaLnBrk="1" fontAlgn="auto" hangingPunct="1">
              <a:lnSpc>
                <a:spcPct val="80000"/>
              </a:lnSpc>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marL="0" indent="0" algn="just" eaLnBrk="1" fontAlgn="auto" hangingPunct="1">
              <a:lnSpc>
                <a:spcPct val="80000"/>
              </a:lnSpc>
              <a:spcAft>
                <a:spcPts val="0"/>
              </a:spcAft>
              <a:buSzPct val="125000"/>
              <a:buNone/>
              <a:defRPr/>
            </a:pPr>
            <a:endParaRPr lang="en-US" altLang="en-US" sz="1200" u="sng" dirty="0">
              <a:solidFill>
                <a:schemeClr val="tx1"/>
              </a:solidFill>
              <a:latin typeface="Book Antiqua" panose="02040602050305030304" pitchFamily="18" charset="0"/>
            </a:endParaRPr>
          </a:p>
          <a:p>
            <a:pPr algn="just" eaLnBrk="1" fontAlgn="auto" hangingPunct="1">
              <a:lnSpc>
                <a:spcPct val="120000"/>
              </a:lnSpc>
              <a:spcBef>
                <a:spcPts val="0"/>
              </a:spcBef>
              <a:spcAft>
                <a:spcPts val="60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Management provided a management representation letter.</a:t>
            </a: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u="sng" dirty="0">
              <a:solidFill>
                <a:schemeClr val="tx1"/>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u="sng" dirty="0">
              <a:solidFill>
                <a:schemeClr val="tx1"/>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u="sng" dirty="0">
              <a:solidFill>
                <a:schemeClr val="tx1"/>
              </a:solidFill>
              <a:latin typeface="Book Antiqua" panose="02040602050305030304" pitchFamily="18" charset="0"/>
            </a:endParaRPr>
          </a:p>
          <a:p>
            <a:pPr eaLnBrk="1" fontAlgn="auto" hangingPunct="1">
              <a:lnSpc>
                <a:spcPct val="80000"/>
              </a:lnSpc>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 to our knowledge.</a:t>
            </a:r>
          </a:p>
          <a:p>
            <a:pPr eaLnBrk="1" fontAlgn="auto" hangingPunct="1">
              <a:lnSpc>
                <a:spcPct val="80000"/>
              </a:lnSpc>
              <a:spcAft>
                <a:spcPts val="0"/>
              </a:spcAft>
              <a:buSzPct val="125000"/>
              <a:buFont typeface="Arial" panose="020B0604020202020204" pitchFamily="34" charset="0"/>
              <a:buChar char="•"/>
              <a:defRPr/>
            </a:pPr>
            <a:endParaRPr lang="en-US" altLang="en-US" sz="1200" dirty="0">
              <a:solidFill>
                <a:schemeClr val="tx1"/>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solidFill>
              <a:latin typeface="Book Antiqua" panose="02040602050305030304" pitchFamily="18" charset="0"/>
            </a:endParaRPr>
          </a:p>
          <a:p>
            <a:pPr marL="0" indent="0" eaLnBrk="1" fontAlgn="auto" hangingPunct="1">
              <a:lnSpc>
                <a:spcPct val="80000"/>
              </a:lnSpc>
              <a:spcAft>
                <a:spcPts val="0"/>
              </a:spcAft>
              <a:buSzPct val="125000"/>
              <a:buFont typeface="Wingdings 3" panose="05040102010807070707" pitchFamily="18" charset="2"/>
              <a:buNone/>
              <a:defRPr/>
            </a:pPr>
            <a:endParaRPr lang="en-US" altLang="en-US" sz="1200" dirty="0">
              <a:solidFill>
                <a:schemeClr val="tx1"/>
              </a:solidFill>
              <a:latin typeface="Book Antiqua" panose="02040602050305030304" pitchFamily="18" charset="0"/>
            </a:endParaRPr>
          </a:p>
          <a:p>
            <a:pPr eaLnBrk="1" fontAlgn="auto" hangingPunct="1">
              <a:lnSpc>
                <a:spcPct val="80000"/>
              </a:lnSpc>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a:t>
            </a:r>
            <a:endParaRPr lang="en-US" altLang="en-US" sz="1200" u="sng" dirty="0">
              <a:solidFill>
                <a:schemeClr val="tx1"/>
              </a:solidFill>
              <a:latin typeface="Book Antiqua" panose="02040602050305030304" pitchFamily="18" charset="0"/>
            </a:endParaRPr>
          </a:p>
          <a:p>
            <a:pPr eaLnBrk="1" fontAlgn="auto" hangingPunct="1">
              <a:lnSpc>
                <a:spcPct val="80000"/>
              </a:lnSpc>
              <a:spcAft>
                <a:spcPts val="0"/>
              </a:spcAft>
              <a:buFont typeface="Wingdings 3" charset="2"/>
              <a:buChar char=""/>
              <a:defRPr/>
            </a:pPr>
            <a:endParaRPr lang="en-US" altLang="en-US" sz="1400" dirty="0">
              <a:solidFill>
                <a:schemeClr val="tx1"/>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9DC33BF8-EB6E-4C45-AD7D-AFBFBCAE506E}"/>
              </a:ext>
            </a:extLst>
          </p:cNvPr>
          <p:cNvSpPr>
            <a:spLocks noGrp="1"/>
          </p:cNvSpPr>
          <p:nvPr>
            <p:ph type="sldNum" sz="quarter" idx="12"/>
          </p:nvPr>
        </p:nvSpPr>
        <p:spPr>
          <a:xfrm>
            <a:off x="8348133" y="6492875"/>
            <a:ext cx="770468" cy="365125"/>
          </a:xfrm>
        </p:spPr>
        <p:txBody>
          <a:bodyPr/>
          <a:lstStyle/>
          <a:p>
            <a:pPr>
              <a:defRPr/>
            </a:pPr>
            <a:fld id="{DDB6D53A-BC26-43A3-A76B-AE1F95378F73}"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328549"/>
            <a:ext cx="8686800" cy="1371600"/>
          </a:xfrm>
        </p:spPr>
        <p:txBody>
          <a:bodyPr>
            <a:normAutofit/>
          </a:bodyPr>
          <a:lstStyle/>
          <a:p>
            <a:pPr algn="ctr" eaLnBrk="1" hangingPunct="1"/>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Required Communications </a:t>
            </a:r>
            <a:r>
              <a:rPr lang="en-US" altLang="en-US" sz="2800" i="1" dirty="0">
                <a:latin typeface="Book Antiqua" panose="02040602050305030304" pitchFamily="18" charset="0"/>
              </a:rPr>
              <a:t>(continued)</a:t>
            </a:r>
          </a:p>
        </p:txBody>
      </p:sp>
      <p:sp>
        <p:nvSpPr>
          <p:cNvPr id="8195" name="Rectangle 4"/>
          <p:cNvSpPr>
            <a:spLocks noGrp="1" noChangeArrowheads="1"/>
          </p:cNvSpPr>
          <p:nvPr>
            <p:ph sz="half" idx="1"/>
          </p:nvPr>
        </p:nvSpPr>
        <p:spPr>
          <a:xfrm>
            <a:off x="829956" y="1981200"/>
            <a:ext cx="4724400" cy="4267200"/>
          </a:xfrm>
        </p:spPr>
        <p:txBody>
          <a:bodyPr rtlCol="0" anchor="t" anchorCtr="0">
            <a:normAutofit/>
          </a:bodyPr>
          <a:lstStyle/>
          <a:p>
            <a:pPr algn="ctr" eaLnBrk="1" fontAlgn="auto" hangingPunct="1">
              <a:spcAft>
                <a:spcPts val="0"/>
              </a:spcAft>
              <a:buFont typeface="Wingdings" panose="05000000000000000000" pitchFamily="2" charset="2"/>
              <a:buNone/>
              <a:defRPr/>
            </a:pPr>
            <a:r>
              <a:rPr lang="en-US" sz="1600" u="sng" dirty="0">
                <a:solidFill>
                  <a:schemeClr val="tx1"/>
                </a:solidFill>
                <a:latin typeface="Book Antiqua" pitchFamily="18" charset="0"/>
              </a:rPr>
              <a:t>Area</a:t>
            </a:r>
            <a:endParaRPr lang="en-US" u="sng" dirty="0">
              <a:solidFill>
                <a:schemeClr val="tx1"/>
              </a:solidFill>
              <a:latin typeface="Book Antiqua" pitchFamily="18" charset="0"/>
            </a:endParaRPr>
          </a:p>
          <a:p>
            <a:pPr marL="0" indent="0" eaLnBrk="1" fontAlgn="auto" hangingPunct="1">
              <a:spcAft>
                <a:spcPts val="0"/>
              </a:spcAft>
              <a:buClr>
                <a:schemeClr val="tx1"/>
              </a:buClr>
              <a:buFont typeface="Wingdings" panose="05000000000000000000" pitchFamily="2" charset="2"/>
              <a:buNone/>
              <a:defRPr/>
            </a:pPr>
            <a:endParaRPr lang="en-US" u="sng" dirty="0">
              <a:solidFill>
                <a:schemeClr val="tx1"/>
              </a:solidFill>
              <a:latin typeface="Book Antiqua" pitchFamily="18" charset="0"/>
            </a:endParaRPr>
          </a:p>
          <a:p>
            <a:pPr marL="0" indent="0" eaLnBrk="1" fontAlgn="auto" hangingPunct="1">
              <a:spcAft>
                <a:spcPts val="0"/>
              </a:spcAft>
              <a:buClr>
                <a:schemeClr val="tx1"/>
              </a:buClr>
              <a:buFont typeface="Wingdings" panose="05000000000000000000" pitchFamily="2" charset="2"/>
              <a:buNone/>
              <a:defRPr/>
            </a:pPr>
            <a:r>
              <a:rPr lang="en-US" sz="1400" b="1" dirty="0">
                <a:solidFill>
                  <a:schemeClr val="tx1"/>
                </a:solidFill>
                <a:latin typeface="Book Antiqua" pitchFamily="18" charset="0"/>
              </a:rPr>
              <a:t>Difficulties Encountered Performing the Audit</a:t>
            </a:r>
            <a:endParaRPr lang="en-US" sz="1400" dirty="0">
              <a:solidFill>
                <a:schemeClr val="tx1"/>
              </a:solidFill>
              <a:latin typeface="Book Antiqua" pitchFamily="18" charset="0"/>
            </a:endParaRPr>
          </a:p>
          <a:p>
            <a:pPr eaLnBrk="1" fontAlgn="auto" hangingPunct="1">
              <a:spcAft>
                <a:spcPts val="0"/>
              </a:spcAft>
              <a:buFontTx/>
              <a:buNone/>
              <a:defRPr/>
            </a:pPr>
            <a:r>
              <a:rPr lang="en-US" sz="2400" dirty="0">
                <a:solidFill>
                  <a:schemeClr val="tx1"/>
                </a:solidFill>
                <a:latin typeface="Book Antiqua" pitchFamily="18" charset="0"/>
              </a:rPr>
              <a:t>	</a:t>
            </a:r>
            <a:r>
              <a:rPr lang="en-US" sz="1200" dirty="0">
                <a:solidFill>
                  <a:schemeClr val="tx1"/>
                </a:solidFill>
                <a:latin typeface="Book Antiqua" pitchFamily="18" charset="0"/>
              </a:rPr>
              <a:t>Any serious difficulties the auditor encountered in dealing with management such as unreasonable delays in providing needed information, unreasonable timetable set by management, or unavailability of client personnel.</a:t>
            </a:r>
          </a:p>
          <a:p>
            <a:pPr marL="0" indent="0" eaLnBrk="1" fontAlgn="auto" hangingPunct="1">
              <a:spcAft>
                <a:spcPts val="0"/>
              </a:spcAft>
              <a:buClr>
                <a:schemeClr val="tx1"/>
              </a:buClr>
              <a:buFont typeface="Wingdings" panose="05000000000000000000" pitchFamily="2" charset="2"/>
              <a:buNone/>
              <a:defRPr/>
            </a:pPr>
            <a:endParaRPr lang="en-US" sz="1400" dirty="0">
              <a:solidFill>
                <a:schemeClr val="tx1"/>
              </a:solidFill>
              <a:latin typeface="Book Antiqua" pitchFamily="18" charset="0"/>
            </a:endParaRPr>
          </a:p>
          <a:p>
            <a:pPr marL="0" indent="0" eaLnBrk="1" fontAlgn="auto" hangingPunct="1">
              <a:spcAft>
                <a:spcPts val="0"/>
              </a:spcAft>
              <a:buClr>
                <a:schemeClr val="tx1"/>
              </a:buClr>
              <a:buFont typeface="Wingdings" panose="05000000000000000000" pitchFamily="2" charset="2"/>
              <a:buNone/>
              <a:defRPr/>
            </a:pPr>
            <a:r>
              <a:rPr lang="en-US" sz="1400" b="1" dirty="0">
                <a:solidFill>
                  <a:schemeClr val="tx1"/>
                </a:solidFill>
                <a:latin typeface="Book Antiqua" pitchFamily="18" charset="0"/>
              </a:rPr>
              <a:t>Irregularities and Illegal Acts</a:t>
            </a:r>
            <a:endParaRPr lang="en-US" sz="1400" dirty="0">
              <a:solidFill>
                <a:schemeClr val="tx1"/>
              </a:solidFill>
              <a:latin typeface="Book Antiqua" pitchFamily="18" charset="0"/>
            </a:endParaRPr>
          </a:p>
          <a:p>
            <a:pPr eaLnBrk="1" fontAlgn="auto" hangingPunct="1">
              <a:spcAft>
                <a:spcPts val="0"/>
              </a:spcAft>
              <a:buFontTx/>
              <a:buNone/>
              <a:defRPr/>
            </a:pPr>
            <a:r>
              <a:rPr lang="en-US" sz="2400" dirty="0">
                <a:solidFill>
                  <a:schemeClr val="tx1"/>
                </a:solidFill>
                <a:latin typeface="Book Antiqua" pitchFamily="18" charset="0"/>
              </a:rPr>
              <a:t>	</a:t>
            </a:r>
            <a:r>
              <a:rPr lang="en-US" sz="1200" dirty="0">
                <a:solidFill>
                  <a:schemeClr val="tx1"/>
                </a:solidFill>
                <a:latin typeface="Book Antiqua" pitchFamily="18" charset="0"/>
              </a:rPr>
              <a:t>Communicate the existence of any material irregularities and/or illegal acts determined during the audit.</a:t>
            </a:r>
            <a:endParaRPr lang="en-US" sz="1200" u="sng" dirty="0">
              <a:solidFill>
                <a:schemeClr val="tx1"/>
              </a:solidFill>
              <a:latin typeface="Book Antiqua" pitchFamily="18" charset="0"/>
            </a:endParaRPr>
          </a:p>
          <a:p>
            <a:pPr marL="0" indent="0" eaLnBrk="1" fontAlgn="auto" hangingPunct="1">
              <a:spcAft>
                <a:spcPts val="0"/>
              </a:spcAft>
              <a:buFont typeface="Wingdings" panose="05000000000000000000" pitchFamily="2" charset="2"/>
              <a:buNone/>
              <a:defRPr/>
            </a:pPr>
            <a:endParaRPr lang="en-US" sz="1400" dirty="0">
              <a:solidFill>
                <a:schemeClr val="tx1"/>
              </a:solidFill>
              <a:latin typeface="Book Antiqua" pitchFamily="18" charset="0"/>
            </a:endParaRPr>
          </a:p>
          <a:p>
            <a:pPr marL="0" indent="0" eaLnBrk="1" fontAlgn="auto" hangingPunct="1">
              <a:spcAft>
                <a:spcPts val="0"/>
              </a:spcAft>
              <a:buFont typeface="Wingdings" panose="05000000000000000000" pitchFamily="2" charset="2"/>
              <a:buNone/>
              <a:defRPr/>
            </a:pPr>
            <a:r>
              <a:rPr lang="en-US" sz="1400" b="1" dirty="0">
                <a:solidFill>
                  <a:schemeClr val="tx1"/>
                </a:solidFill>
                <a:latin typeface="Book Antiqua" pitchFamily="18" charset="0"/>
              </a:rPr>
              <a:t>Other Findings or Issues</a:t>
            </a:r>
          </a:p>
        </p:txBody>
      </p:sp>
      <p:sp>
        <p:nvSpPr>
          <p:cNvPr id="12292" name="Rectangle 5"/>
          <p:cNvSpPr>
            <a:spLocks noGrp="1" noChangeArrowheads="1"/>
          </p:cNvSpPr>
          <p:nvPr>
            <p:ph sz="half" idx="2"/>
          </p:nvPr>
        </p:nvSpPr>
        <p:spPr>
          <a:xfrm>
            <a:off x="5564188" y="1866900"/>
            <a:ext cx="3124200" cy="4495800"/>
          </a:xfrm>
        </p:spPr>
        <p:txBody>
          <a:bodyPr rtlCol="0" anchor="t" anchorCtr="0">
            <a:normAutofit/>
          </a:bodyPr>
          <a:lstStyle/>
          <a:p>
            <a:pPr algn="ctr" eaLnBrk="1" fontAlgn="auto" hangingPunct="1">
              <a:spcAft>
                <a:spcPts val="0"/>
              </a:spcAft>
              <a:buFont typeface="Wingdings" panose="05000000000000000000" pitchFamily="2" charset="2"/>
              <a:buNone/>
              <a:defRPr/>
            </a:pPr>
            <a:r>
              <a:rPr lang="en-US" altLang="en-US" sz="1600" u="sng" dirty="0">
                <a:solidFill>
                  <a:schemeClr val="tx1"/>
                </a:solidFill>
                <a:latin typeface="Book Antiqua" panose="02040602050305030304" pitchFamily="18" charset="0"/>
              </a:rPr>
              <a:t>Comments</a:t>
            </a:r>
            <a:endParaRPr lang="en-US" altLang="en-US" dirty="0">
              <a:solidFill>
                <a:schemeClr val="tx1"/>
              </a:solidFill>
              <a:latin typeface="Book Antiqua" panose="02040602050305030304" pitchFamily="18" charset="0"/>
            </a:endParaRPr>
          </a:p>
          <a:p>
            <a:pPr eaLnBrk="1" fontAlgn="auto" hangingPunct="1">
              <a:spcAft>
                <a:spcPts val="0"/>
              </a:spcAft>
              <a:buFont typeface="Wingdings" panose="05000000000000000000" pitchFamily="2" charset="2"/>
              <a:buNone/>
              <a:defRPr/>
            </a:pPr>
            <a:endParaRPr lang="en-US" altLang="en-US" sz="1200" u="sng" dirty="0">
              <a:solidFill>
                <a:schemeClr val="tx1"/>
              </a:solidFill>
              <a:latin typeface="Book Antiqua" panose="02040602050305030304" pitchFamily="18" charset="0"/>
            </a:endParaRPr>
          </a:p>
          <a:p>
            <a:pPr eaLnBrk="1" fontAlgn="auto" hangingPunct="1">
              <a:spcAft>
                <a:spcPts val="0"/>
              </a:spcAft>
              <a:buFont typeface="Wingdings" panose="05000000000000000000" pitchFamily="2" charset="2"/>
              <a:buNone/>
              <a:defRPr/>
            </a:pPr>
            <a:endParaRPr lang="en-US" altLang="en-US" sz="1200" u="sng" dirty="0">
              <a:solidFill>
                <a:schemeClr val="tx1"/>
              </a:solidFill>
              <a:latin typeface="Book Antiqua" panose="02040602050305030304" pitchFamily="18" charset="0"/>
            </a:endParaRPr>
          </a:p>
          <a:p>
            <a:pPr eaLnBrk="1" fontAlgn="auto" hangingPunct="1">
              <a:spcAft>
                <a:spcPts val="0"/>
              </a:spcAft>
              <a:buFont typeface="Wingdings" panose="05000000000000000000" pitchFamily="2" charset="2"/>
              <a:buNone/>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 noted.</a:t>
            </a: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marL="0" indent="0" eaLnBrk="1" fontAlgn="auto" hangingPunct="1">
              <a:spcAft>
                <a:spcPts val="0"/>
              </a:spcAft>
              <a:buSzPct val="125000"/>
              <a:buFont typeface="Wingdings 3" panose="05040102010807070707" pitchFamily="18" charset="2"/>
              <a:buNone/>
              <a:defRPr/>
            </a:pPr>
            <a:endParaRPr lang="en-US" altLang="en-US" sz="1200" u="sng" dirty="0">
              <a:solidFill>
                <a:schemeClr val="tx1"/>
              </a:solidFill>
              <a:latin typeface="Book Antiqua" panose="02040602050305030304" pitchFamily="18" charset="0"/>
            </a:endParaRPr>
          </a:p>
          <a:p>
            <a:pPr marL="0" indent="0" eaLnBrk="1" fontAlgn="auto" hangingPunct="1">
              <a:spcAft>
                <a:spcPts val="0"/>
              </a:spcAft>
              <a:buSzPct val="125000"/>
              <a:buFont typeface="Wingdings 3" panose="05040102010807070707" pitchFamily="18" charset="2"/>
              <a:buNone/>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 noted.</a:t>
            </a: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endParaRPr lang="en-US" altLang="en-US" sz="1200" u="sng" dirty="0">
              <a:solidFill>
                <a:schemeClr val="tx1"/>
              </a:solidFill>
              <a:latin typeface="Book Antiqua" panose="02040602050305030304" pitchFamily="18" charset="0"/>
            </a:endParaRPr>
          </a:p>
          <a:p>
            <a:pPr eaLnBrk="1" fontAlgn="auto" hangingPunct="1">
              <a:spcAft>
                <a:spcPts val="0"/>
              </a:spcAft>
              <a:buSzPct val="125000"/>
              <a:buFont typeface="Arial" panose="020B0604020202020204" pitchFamily="34" charset="0"/>
              <a:buChar char="•"/>
              <a:defRPr/>
            </a:pPr>
            <a:r>
              <a:rPr lang="en-US" altLang="en-US" sz="1200" dirty="0">
                <a:solidFill>
                  <a:schemeClr val="tx1"/>
                </a:solidFill>
                <a:latin typeface="Book Antiqua" panose="02040602050305030304" pitchFamily="18" charset="0"/>
              </a:rPr>
              <a:t>None.</a:t>
            </a:r>
          </a:p>
          <a:p>
            <a:pPr eaLnBrk="1" fontAlgn="auto" hangingPunct="1">
              <a:spcAft>
                <a:spcPts val="0"/>
              </a:spcAft>
              <a:buFont typeface="Wingdings 3" charset="2"/>
              <a:buChar char=""/>
              <a:defRPr/>
            </a:pPr>
            <a:endParaRPr lang="en-US" altLang="en-US" sz="2400" dirty="0">
              <a:solidFill>
                <a:schemeClr val="tx1"/>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FDE2C0CA-9BFF-4B1D-8A48-2371C61B1826}"/>
              </a:ext>
            </a:extLst>
          </p:cNvPr>
          <p:cNvSpPr>
            <a:spLocks noGrp="1"/>
          </p:cNvSpPr>
          <p:nvPr>
            <p:ph type="sldNum" sz="quarter" idx="12"/>
          </p:nvPr>
        </p:nvSpPr>
        <p:spPr>
          <a:xfrm>
            <a:off x="8373532" y="6492875"/>
            <a:ext cx="770468" cy="365125"/>
          </a:xfrm>
        </p:spPr>
        <p:txBody>
          <a:bodyPr/>
          <a:lstStyle/>
          <a:p>
            <a:pPr>
              <a:defRPr/>
            </a:pPr>
            <a:fld id="{DDB6D53A-BC26-43A3-A76B-AE1F95378F73}"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p:cNvGraphicFramePr>
          <p:nvPr>
            <p:extLst>
              <p:ext uri="{D42A27DB-BD31-4B8C-83A1-F6EECF244321}">
                <p14:modId xmlns:p14="http://schemas.microsoft.com/office/powerpoint/2010/main" val="3992566886"/>
              </p:ext>
            </p:extLst>
          </p:nvPr>
        </p:nvGraphicFramePr>
        <p:xfrm>
          <a:off x="457200" y="1915960"/>
          <a:ext cx="8229600" cy="4576915"/>
        </p:xfrm>
        <a:graphic>
          <a:graphicData uri="http://schemas.openxmlformats.org/drawingml/2006/table">
            <a:tbl>
              <a:tblPr firstRow="1" bandRow="1">
                <a:tableStyleId>{5C22544A-7EE6-4342-B048-85BDC9FD1C3A}</a:tableStyleId>
              </a:tblPr>
              <a:tblGrid>
                <a:gridCol w="6423216">
                  <a:extLst>
                    <a:ext uri="{9D8B030D-6E8A-4147-A177-3AD203B41FA5}">
                      <a16:colId xmlns:a16="http://schemas.microsoft.com/office/drawing/2014/main" val="20000"/>
                    </a:ext>
                  </a:extLst>
                </a:gridCol>
                <a:gridCol w="225942">
                  <a:extLst>
                    <a:ext uri="{9D8B030D-6E8A-4147-A177-3AD203B41FA5}">
                      <a16:colId xmlns:a16="http://schemas.microsoft.com/office/drawing/2014/main" val="20001"/>
                    </a:ext>
                  </a:extLst>
                </a:gridCol>
                <a:gridCol w="1580442">
                  <a:extLst>
                    <a:ext uri="{9D8B030D-6E8A-4147-A177-3AD203B41FA5}">
                      <a16:colId xmlns:a16="http://schemas.microsoft.com/office/drawing/2014/main" val="20002"/>
                    </a:ext>
                  </a:extLst>
                </a:gridCol>
              </a:tblGrid>
              <a:tr h="313360">
                <a:tc>
                  <a:txBody>
                    <a:bodyPr/>
                    <a:lstStyle/>
                    <a:p>
                      <a:pPr algn="just" fontAlgn="b"/>
                      <a:r>
                        <a:rPr lang="en-US" sz="1400" b="1" i="0" u="none" strike="noStrike" dirty="0">
                          <a:latin typeface="Book Antiqua" panose="02040602050305030304" pitchFamily="18" charset="0"/>
                          <a:cs typeface="Times New Roman" pitchFamily="18" charset="0"/>
                        </a:rPr>
                        <a:t>Dear Board Members:</a:t>
                      </a: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tc>
                  <a:txBody>
                    <a:bodyPr/>
                    <a:lstStyle/>
                    <a:p>
                      <a:pPr algn="l" fontAlgn="b"/>
                      <a:endParaRPr lang="en-US" sz="1000" b="0" i="0" u="none"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0"/>
                  </a:ext>
                </a:extLst>
              </a:tr>
              <a:tr h="425660">
                <a:tc>
                  <a:txBody>
                    <a:bodyPr/>
                    <a:lstStyle/>
                    <a:p>
                      <a:pPr algn="just" fontAlgn="b"/>
                      <a:r>
                        <a:rPr lang="en-US" sz="1400" b="1" i="1" u="none" strike="noStrike" dirty="0">
                          <a:latin typeface="Book Antiqua" panose="02040602050305030304" pitchFamily="18" charset="0"/>
                          <a:cs typeface="Times New Roman" pitchFamily="18" charset="0"/>
                        </a:rPr>
                        <a:t>Below is a summarization of some of the key items in the audit report.</a:t>
                      </a: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400" b="1" i="0" u="sng" strike="noStrike">
                          <a:latin typeface="Book Antiqua" panose="02040602050305030304" pitchFamily="18" charset="0"/>
                        </a:rPr>
                        <a:t>2023</a:t>
                      </a:r>
                      <a:endParaRPr lang="en-US" sz="1400" b="1" i="0" u="sng"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10002"/>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400" b="1" i="0" u="sng" strike="noStrike" dirty="0">
                        <a:latin typeface="Book Antiqua" panose="02040602050305030304" pitchFamily="18" charset="0"/>
                      </a:endParaRPr>
                    </a:p>
                  </a:txBody>
                  <a:tcPr marL="0" marR="0" marT="0" marB="0" anchor="b"/>
                </a:tc>
                <a:extLst>
                  <a:ext uri="{0D108BD9-81ED-4DB2-BD59-A6C34878D82A}">
                    <a16:rowId xmlns:a16="http://schemas.microsoft.com/office/drawing/2014/main" val="2777180421"/>
                  </a:ext>
                </a:extLst>
              </a:tr>
              <a:tr h="293361">
                <a:tc>
                  <a:txBody>
                    <a:bodyPr/>
                    <a:lstStyle/>
                    <a:p>
                      <a:pPr algn="just" fontAlgn="b"/>
                      <a:r>
                        <a:rPr lang="en-US" sz="1400" b="0" i="0" u="none" strike="noStrike" dirty="0">
                          <a:latin typeface="Book Antiqua" panose="02040602050305030304" pitchFamily="18" charset="0"/>
                          <a:cs typeface="Times New Roman" pitchFamily="18" charset="0"/>
                        </a:rPr>
                        <a:t>Total Revenues and Other financing sources</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8,592,067 </a:t>
                      </a:r>
                    </a:p>
                  </a:txBody>
                  <a:tcPr marL="0" marR="0" marT="0" marB="0" anchor="b"/>
                </a:tc>
                <a:extLst>
                  <a:ext uri="{0D108BD9-81ED-4DB2-BD59-A6C34878D82A}">
                    <a16:rowId xmlns:a16="http://schemas.microsoft.com/office/drawing/2014/main" val="10004"/>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0" i="0" u="none" strike="noStrike">
                        <a:solidFill>
                          <a:schemeClr val="tx1"/>
                        </a:solidFill>
                        <a:effectLst/>
                        <a:latin typeface="Book Antiqua" panose="02040602050305030304" pitchFamily="18" charset="0"/>
                      </a:endParaRPr>
                    </a:p>
                  </a:txBody>
                  <a:tcPr marL="0" marR="0" marT="0" marB="0" anchor="b"/>
                </a:tc>
                <a:extLst>
                  <a:ext uri="{0D108BD9-81ED-4DB2-BD59-A6C34878D82A}">
                    <a16:rowId xmlns:a16="http://schemas.microsoft.com/office/drawing/2014/main" val="10005"/>
                  </a:ext>
                </a:extLst>
              </a:tr>
              <a:tr h="321389">
                <a:tc>
                  <a:txBody>
                    <a:bodyPr/>
                    <a:lstStyle/>
                    <a:p>
                      <a:pPr algn="just" fontAlgn="b"/>
                      <a:r>
                        <a:rPr lang="en-US" sz="1400" b="0" i="0" u="none" strike="noStrike" dirty="0">
                          <a:latin typeface="Book Antiqua" panose="02040602050305030304" pitchFamily="18" charset="0"/>
                          <a:cs typeface="Times New Roman" pitchFamily="18" charset="0"/>
                        </a:rPr>
                        <a:t>Total Expenditures and Other financing sources</a:t>
                      </a: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5,978,095 </a:t>
                      </a:r>
                    </a:p>
                  </a:txBody>
                  <a:tcPr marL="0" marR="0" marT="0" marB="0" anchor="b"/>
                </a:tc>
                <a:extLst>
                  <a:ext uri="{0D108BD9-81ED-4DB2-BD59-A6C34878D82A}">
                    <a16:rowId xmlns:a16="http://schemas.microsoft.com/office/drawing/2014/main" val="10006"/>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0" i="0" u="none" strike="noStrike" dirty="0">
                        <a:solidFill>
                          <a:schemeClr val="tx1"/>
                        </a:solidFill>
                        <a:latin typeface="Book Antiqua" panose="02040602050305030304" pitchFamily="18" charset="0"/>
                      </a:endParaRPr>
                    </a:p>
                  </a:txBody>
                  <a:tcPr marL="0" marR="0" marT="0" marB="0" anchor="b"/>
                </a:tc>
                <a:extLst>
                  <a:ext uri="{0D108BD9-81ED-4DB2-BD59-A6C34878D82A}">
                    <a16:rowId xmlns:a16="http://schemas.microsoft.com/office/drawing/2014/main" val="10007"/>
                  </a:ext>
                </a:extLst>
              </a:tr>
              <a:tr h="244591">
                <a:tc>
                  <a:txBody>
                    <a:bodyPr/>
                    <a:lstStyle/>
                    <a:p>
                      <a:pPr algn="just" fontAlgn="b"/>
                      <a:r>
                        <a:rPr lang="en-US" sz="1400" b="1" i="0" u="none" strike="noStrike" dirty="0">
                          <a:latin typeface="Book Antiqua" panose="02040602050305030304" pitchFamily="18" charset="0"/>
                          <a:cs typeface="Times New Roman" pitchFamily="18" charset="0"/>
                        </a:rPr>
                        <a:t>Net Change</a:t>
                      </a:r>
                    </a:p>
                  </a:txBody>
                  <a:tcPr marL="0" marR="0" marT="0" marB="0" anchor="b"/>
                </a:tc>
                <a:tc>
                  <a:txBody>
                    <a:bodyPr/>
                    <a:lstStyle/>
                    <a:p>
                      <a:pPr algn="just" fontAlgn="b"/>
                      <a:r>
                        <a:rPr lang="en-US" sz="1400" b="1" i="0" u="none" strike="noStrike" dirty="0">
                          <a:latin typeface="Book Antiqua" panose="02040602050305030304" pitchFamily="18" charset="0"/>
                        </a:rPr>
                        <a:t>$</a:t>
                      </a:r>
                    </a:p>
                  </a:txBody>
                  <a:tcPr marL="0" marR="0" marT="0" marB="0" anchor="b"/>
                </a:tc>
                <a:tc>
                  <a:txBody>
                    <a:bodyPr/>
                    <a:lstStyle/>
                    <a:p>
                      <a:pPr algn="ctr" fontAlgn="b"/>
                      <a:r>
                        <a:rPr lang="en-US" sz="1200" b="1" i="0" u="none" strike="noStrike" dirty="0">
                          <a:solidFill>
                            <a:schemeClr val="tx1"/>
                          </a:solidFill>
                          <a:effectLst/>
                          <a:latin typeface="Book Antiqua" panose="02040602050305030304" pitchFamily="18" charset="0"/>
                        </a:rPr>
                        <a:t>2,613,972 </a:t>
                      </a:r>
                    </a:p>
                  </a:txBody>
                  <a:tcPr marL="0" marR="0" marT="0" marB="0" anchor="b"/>
                </a:tc>
                <a:extLst>
                  <a:ext uri="{0D108BD9-81ED-4DB2-BD59-A6C34878D82A}">
                    <a16:rowId xmlns:a16="http://schemas.microsoft.com/office/drawing/2014/main" val="10008"/>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1" i="0" u="none" strike="noStrike" dirty="0">
                        <a:solidFill>
                          <a:schemeClr val="tx1"/>
                        </a:solidFill>
                        <a:latin typeface="Book Antiqua" panose="02040602050305030304" pitchFamily="18" charset="0"/>
                      </a:endParaRPr>
                    </a:p>
                  </a:txBody>
                  <a:tcPr marL="0" marR="0" marT="0" marB="0" anchor="b"/>
                </a:tc>
                <a:extLst>
                  <a:ext uri="{0D108BD9-81ED-4DB2-BD59-A6C34878D82A}">
                    <a16:rowId xmlns:a16="http://schemas.microsoft.com/office/drawing/2014/main" val="10009"/>
                  </a:ext>
                </a:extLst>
              </a:tr>
              <a:tr h="462198">
                <a:tc>
                  <a:txBody>
                    <a:bodyPr/>
                    <a:lstStyle/>
                    <a:p>
                      <a:pPr algn="just" fontAlgn="b"/>
                      <a:r>
                        <a:rPr lang="en-US" sz="1400" b="0" i="0" u="none" strike="noStrike" dirty="0">
                          <a:latin typeface="Book Antiqua" panose="02040602050305030304" pitchFamily="18" charset="0"/>
                          <a:cs typeface="Times New Roman" pitchFamily="18" charset="0"/>
                        </a:rPr>
                        <a:t>Minimum Undesignated Fund Balance</a:t>
                      </a:r>
                      <a:r>
                        <a:rPr lang="en-US" sz="1400" b="0" i="0" u="none" strike="noStrike" baseline="0" dirty="0">
                          <a:latin typeface="Book Antiqua" panose="02040602050305030304" pitchFamily="18" charset="0"/>
                          <a:cs typeface="Times New Roman" pitchFamily="18" charset="0"/>
                        </a:rPr>
                        <a:t> as Recommended by the Local Government Commission (34% of Expenditures)</a:t>
                      </a:r>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 2,032,552</a:t>
                      </a:r>
                    </a:p>
                  </a:txBody>
                  <a:tcPr marL="0" marR="0" marT="0" marB="0" anchor="b"/>
                </a:tc>
                <a:extLst>
                  <a:ext uri="{0D108BD9-81ED-4DB2-BD59-A6C34878D82A}">
                    <a16:rowId xmlns:a16="http://schemas.microsoft.com/office/drawing/2014/main" val="10010"/>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0" i="0" u="none" strike="noStrike">
                        <a:solidFill>
                          <a:schemeClr val="tx1"/>
                        </a:solidFill>
                        <a:effectLst/>
                        <a:latin typeface="Book Antiqua" panose="02040602050305030304" pitchFamily="18" charset="0"/>
                      </a:endParaRPr>
                    </a:p>
                  </a:txBody>
                  <a:tcPr marL="0" marR="0" marT="0" marB="0" anchor="b"/>
                </a:tc>
                <a:extLst>
                  <a:ext uri="{0D108BD9-81ED-4DB2-BD59-A6C34878D82A}">
                    <a16:rowId xmlns:a16="http://schemas.microsoft.com/office/drawing/2014/main" val="10011"/>
                  </a:ext>
                </a:extLst>
              </a:tr>
              <a:tr h="255516">
                <a:tc>
                  <a:txBody>
                    <a:bodyPr/>
                    <a:lstStyle/>
                    <a:p>
                      <a:pPr algn="just" fontAlgn="b"/>
                      <a:r>
                        <a:rPr lang="en-US" sz="1400" b="0" i="0" u="none" strike="noStrike" dirty="0">
                          <a:latin typeface="Book Antiqua" panose="02040602050305030304" pitchFamily="18" charset="0"/>
                          <a:cs typeface="Times New Roman" pitchFamily="18" charset="0"/>
                        </a:rPr>
                        <a:t>Unassigned Fund</a:t>
                      </a:r>
                      <a:r>
                        <a:rPr lang="en-US" sz="1400" b="0" i="0" u="none" strike="noStrike" baseline="0" dirty="0">
                          <a:latin typeface="Book Antiqua" panose="02040602050305030304" pitchFamily="18" charset="0"/>
                          <a:cs typeface="Times New Roman" pitchFamily="18" charset="0"/>
                        </a:rPr>
                        <a:t> Balance</a:t>
                      </a:r>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r>
                        <a:rPr lang="en-US" sz="1400" b="0" i="0" u="none" strike="noStrike" dirty="0">
                          <a:latin typeface="Book Antiqua" panose="02040602050305030304" pitchFamily="18" charset="0"/>
                        </a:rPr>
                        <a:t>$</a:t>
                      </a: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6,972,889</a:t>
                      </a:r>
                    </a:p>
                  </a:txBody>
                  <a:tcPr marL="0" marR="0" marT="0" marB="0" anchor="b"/>
                </a:tc>
                <a:extLst>
                  <a:ext uri="{0D108BD9-81ED-4DB2-BD59-A6C34878D82A}">
                    <a16:rowId xmlns:a16="http://schemas.microsoft.com/office/drawing/2014/main" val="10012"/>
                  </a:ext>
                </a:extLst>
              </a:tr>
              <a:tr h="231099">
                <a:tc>
                  <a:txBody>
                    <a:bodyPr/>
                    <a:lstStyle/>
                    <a:p>
                      <a:pPr algn="just" fontAlgn="b"/>
                      <a:endParaRPr lang="en-US" sz="1400" b="0" i="0" u="none" strike="noStrike" dirty="0">
                        <a:latin typeface="Book Antiqua" panose="02040602050305030304" pitchFamily="18" charset="0"/>
                        <a:cs typeface="Times New Roman" pitchFamily="18" charset="0"/>
                      </a:endParaRPr>
                    </a:p>
                  </a:txBody>
                  <a:tcPr marL="0" marR="0" marT="0" marB="0" anchor="b"/>
                </a:tc>
                <a:tc>
                  <a:txBody>
                    <a:bodyPr/>
                    <a:lstStyle/>
                    <a:p>
                      <a:pPr algn="just"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0" i="0" u="none" strike="noStrike" dirty="0">
                        <a:solidFill>
                          <a:schemeClr val="tx1"/>
                        </a:solidFill>
                        <a:latin typeface="Book Antiqua" panose="02040602050305030304" pitchFamily="18" charset="0"/>
                      </a:endParaRPr>
                    </a:p>
                  </a:txBody>
                  <a:tcPr marL="0" marR="0" marT="0" marB="0" anchor="b"/>
                </a:tc>
                <a:extLst>
                  <a:ext uri="{0D108BD9-81ED-4DB2-BD59-A6C34878D82A}">
                    <a16:rowId xmlns:a16="http://schemas.microsoft.com/office/drawing/2014/main" val="10013"/>
                  </a:ext>
                </a:extLst>
              </a:tr>
              <a:tr h="323994">
                <a:tc>
                  <a:txBody>
                    <a:bodyPr/>
                    <a:lstStyle/>
                    <a:p>
                      <a:pPr algn="l" fontAlgn="b"/>
                      <a:r>
                        <a:rPr lang="en-US" sz="1400" b="0" i="0" u="none" strike="noStrike" dirty="0">
                          <a:latin typeface="Book Antiqua" panose="02040602050305030304" pitchFamily="18" charset="0"/>
                        </a:rPr>
                        <a:t>Fund Balance Available as a Percentage of General Fund Expenditures</a:t>
                      </a: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117.26%</a:t>
                      </a:r>
                    </a:p>
                  </a:txBody>
                  <a:tcPr marL="0" marR="0" marT="0" marB="0" anchor="b"/>
                </a:tc>
                <a:extLst>
                  <a:ext uri="{0D108BD9-81ED-4DB2-BD59-A6C34878D82A}">
                    <a16:rowId xmlns:a16="http://schemas.microsoft.com/office/drawing/2014/main" val="10014"/>
                  </a:ext>
                </a:extLst>
              </a:tr>
              <a:tr h="231099">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endParaRPr lang="en-US" sz="1200" b="0" i="0" u="none" strike="noStrike">
                        <a:solidFill>
                          <a:schemeClr val="tx1"/>
                        </a:solidFill>
                        <a:effectLst/>
                        <a:latin typeface="Book Antiqua" panose="02040602050305030304" pitchFamily="18" charset="0"/>
                      </a:endParaRPr>
                    </a:p>
                  </a:txBody>
                  <a:tcPr marL="0" marR="0" marT="0" marB="0" anchor="b"/>
                </a:tc>
                <a:extLst>
                  <a:ext uri="{0D108BD9-81ED-4DB2-BD59-A6C34878D82A}">
                    <a16:rowId xmlns:a16="http://schemas.microsoft.com/office/drawing/2014/main" val="10016"/>
                  </a:ext>
                </a:extLst>
              </a:tr>
              <a:tr h="319153">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latin typeface="Book Antiqua" panose="02040602050305030304" pitchFamily="18" charset="0"/>
                        </a:rPr>
                        <a:t>Tax Collection Rate </a:t>
                      </a:r>
                    </a:p>
                  </a:txBody>
                  <a:tcPr marL="0" marR="0" marT="0" marB="0" anchor="b"/>
                </a:tc>
                <a:tc>
                  <a:txBody>
                    <a:bodyPr/>
                    <a:lstStyle/>
                    <a:p>
                      <a:pPr algn="l" fontAlgn="b"/>
                      <a:endParaRPr lang="en-US" sz="1400" b="0" i="0" u="none" strike="noStrike" dirty="0">
                        <a:latin typeface="Book Antiqua" panose="02040602050305030304" pitchFamily="18" charset="0"/>
                      </a:endParaRPr>
                    </a:p>
                  </a:txBody>
                  <a:tcPr marL="0" marR="0" marT="0" marB="0" anchor="b"/>
                </a:tc>
                <a:tc>
                  <a:txBody>
                    <a:bodyPr/>
                    <a:lstStyle/>
                    <a:p>
                      <a:pPr algn="ctr" fontAlgn="b"/>
                      <a:r>
                        <a:rPr lang="en-US" sz="1200" b="0" i="0" u="none" strike="noStrike" dirty="0">
                          <a:solidFill>
                            <a:schemeClr val="tx1"/>
                          </a:solidFill>
                          <a:effectLst/>
                          <a:latin typeface="Book Antiqua" panose="02040602050305030304" pitchFamily="18" charset="0"/>
                        </a:rPr>
                        <a:t>99.21%</a:t>
                      </a:r>
                    </a:p>
                  </a:txBody>
                  <a:tcPr marL="0" marR="0" marT="0" marB="0" anchor="b"/>
                </a:tc>
                <a:extLst>
                  <a:ext uri="{0D108BD9-81ED-4DB2-BD59-A6C34878D82A}">
                    <a16:rowId xmlns:a16="http://schemas.microsoft.com/office/drawing/2014/main" val="10020"/>
                  </a:ext>
                </a:extLst>
              </a:tr>
            </a:tbl>
          </a:graphicData>
        </a:graphic>
      </p:graphicFrame>
      <p:sp>
        <p:nvSpPr>
          <p:cNvPr id="6" name="Rectangle 2">
            <a:extLst>
              <a:ext uri="{FF2B5EF4-FFF2-40B4-BE49-F238E27FC236}">
                <a16:creationId xmlns:a16="http://schemas.microsoft.com/office/drawing/2014/main" id="{5E6B9FC4-5F79-45C9-AFC4-A50C6264FD86}"/>
              </a:ext>
            </a:extLst>
          </p:cNvPr>
          <p:cNvSpPr>
            <a:spLocks noGrp="1" noChangeArrowheads="1"/>
          </p:cNvSpPr>
          <p:nvPr>
            <p:ph type="title"/>
          </p:nvPr>
        </p:nvSpPr>
        <p:spPr>
          <a:xfrm>
            <a:off x="228600" y="304800"/>
            <a:ext cx="8686800" cy="1371600"/>
          </a:xfrm>
        </p:spPr>
        <p:txBody>
          <a:bodyPr>
            <a:normAutofit/>
          </a:bodyPr>
          <a:lstStyle/>
          <a:p>
            <a:pPr algn="ctr" eaLnBrk="1" hangingPunct="1"/>
            <a:r>
              <a:rPr lang="en-US" altLang="en-US" dirty="0">
                <a:latin typeface="Book Antiqua" panose="02040602050305030304" pitchFamily="18" charset="0"/>
              </a:rPr>
              <a:t>Town of North Topsail Beach</a:t>
            </a:r>
            <a:br>
              <a:rPr lang="en-US" altLang="en-US" dirty="0">
                <a:latin typeface="Book Antiqua" panose="02040602050305030304" pitchFamily="18" charset="0"/>
              </a:rPr>
            </a:br>
            <a:r>
              <a:rPr lang="en-US" altLang="en-US" sz="2800" dirty="0">
                <a:latin typeface="Book Antiqua" panose="02040602050305030304" pitchFamily="18" charset="0"/>
              </a:rPr>
              <a:t>General Fund</a:t>
            </a:r>
            <a:endParaRPr lang="en-US" altLang="en-US" sz="2800" i="1" dirty="0">
              <a:latin typeface="Book Antiqua" panose="02040602050305030304" pitchFamily="18" charset="0"/>
            </a:endParaRPr>
          </a:p>
        </p:txBody>
      </p:sp>
      <p:sp>
        <p:nvSpPr>
          <p:cNvPr id="2" name="Slide Number Placeholder 1">
            <a:extLst>
              <a:ext uri="{FF2B5EF4-FFF2-40B4-BE49-F238E27FC236}">
                <a16:creationId xmlns:a16="http://schemas.microsoft.com/office/drawing/2014/main" id="{0F6C3820-F414-4089-8F6A-5B896C1F8066}"/>
              </a:ext>
            </a:extLst>
          </p:cNvPr>
          <p:cNvSpPr>
            <a:spLocks noGrp="1"/>
          </p:cNvSpPr>
          <p:nvPr>
            <p:ph type="sldNum" sz="quarter" idx="12"/>
          </p:nvPr>
        </p:nvSpPr>
        <p:spPr>
          <a:xfrm>
            <a:off x="8716167" y="6492875"/>
            <a:ext cx="427833" cy="365125"/>
          </a:xfrm>
        </p:spPr>
        <p:txBody>
          <a:bodyPr/>
          <a:lstStyle/>
          <a:p>
            <a:pPr>
              <a:defRPr/>
            </a:pPr>
            <a:fld id="{DDB6D53A-BC26-43A3-A76B-AE1F95378F7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2A9C-4F50-4657-A01D-EE7D629430C5}"/>
              </a:ext>
            </a:extLst>
          </p:cNvPr>
          <p:cNvSpPr>
            <a:spLocks noGrp="1"/>
          </p:cNvSpPr>
          <p:nvPr>
            <p:ph type="title"/>
          </p:nvPr>
        </p:nvSpPr>
        <p:spPr>
          <a:xfrm>
            <a:off x="381001" y="384702"/>
            <a:ext cx="8686800" cy="1371600"/>
          </a:xfrm>
        </p:spPr>
        <p:txBody>
          <a:bodyPr>
            <a:noAutofit/>
          </a:bodyPr>
          <a:lstStyle/>
          <a:p>
            <a:pPr algn="ctr"/>
            <a:r>
              <a:rPr lang="en-US" sz="4000" dirty="0">
                <a:latin typeface="Book Antiqua" pitchFamily="18" charset="0"/>
              </a:rPr>
              <a:t>General Fund </a:t>
            </a:r>
            <a:br>
              <a:rPr lang="en-US" sz="4000" dirty="0">
                <a:latin typeface="Book Antiqua" pitchFamily="18" charset="0"/>
              </a:rPr>
            </a:br>
            <a:r>
              <a:rPr lang="en-US" sz="2800" dirty="0">
                <a:latin typeface="Book Antiqua" pitchFamily="18" charset="0"/>
              </a:rPr>
              <a:t>Operating Summary</a:t>
            </a:r>
            <a:endParaRPr lang="en-US" sz="2800" dirty="0"/>
          </a:p>
        </p:txBody>
      </p:sp>
      <p:sp>
        <p:nvSpPr>
          <p:cNvPr id="3" name="Slide Number Placeholder 2">
            <a:extLst>
              <a:ext uri="{FF2B5EF4-FFF2-40B4-BE49-F238E27FC236}">
                <a16:creationId xmlns:a16="http://schemas.microsoft.com/office/drawing/2014/main" id="{05684031-89E4-44DE-B761-2FB5D2886632}"/>
              </a:ext>
            </a:extLst>
          </p:cNvPr>
          <p:cNvSpPr>
            <a:spLocks noGrp="1"/>
          </p:cNvSpPr>
          <p:nvPr>
            <p:ph type="sldNum" sz="quarter" idx="12"/>
          </p:nvPr>
        </p:nvSpPr>
        <p:spPr>
          <a:xfrm>
            <a:off x="8373532" y="6466930"/>
            <a:ext cx="770468" cy="365125"/>
          </a:xfrm>
        </p:spPr>
        <p:txBody>
          <a:bodyPr/>
          <a:lstStyle/>
          <a:p>
            <a:pPr>
              <a:defRPr/>
            </a:pPr>
            <a:fld id="{DDB6D53A-BC26-43A3-A76B-AE1F95378F73}" type="slidenum">
              <a:rPr lang="en-US" smtClean="0"/>
              <a:pPr>
                <a:defRPr/>
              </a:pPr>
              <a:t>7</a:t>
            </a:fld>
            <a:endParaRPr lang="en-US" dirty="0"/>
          </a:p>
        </p:txBody>
      </p:sp>
      <p:graphicFrame>
        <p:nvGraphicFramePr>
          <p:cNvPr id="7" name="Content Placeholder 6">
            <a:extLst>
              <a:ext uri="{FF2B5EF4-FFF2-40B4-BE49-F238E27FC236}">
                <a16:creationId xmlns:a16="http://schemas.microsoft.com/office/drawing/2014/main" id="{00000000-0008-0000-0100-000002000000}"/>
              </a:ext>
            </a:extLst>
          </p:cNvPr>
          <p:cNvGraphicFramePr>
            <a:graphicFrameLocks noGrp="1"/>
          </p:cNvGraphicFramePr>
          <p:nvPr>
            <p:ph idx="1"/>
            <p:extLst>
              <p:ext uri="{D42A27DB-BD31-4B8C-83A1-F6EECF244321}">
                <p14:modId xmlns:p14="http://schemas.microsoft.com/office/powerpoint/2010/main" val="855443559"/>
              </p:ext>
            </p:extLst>
          </p:nvPr>
        </p:nvGraphicFramePr>
        <p:xfrm>
          <a:off x="533400" y="2227262"/>
          <a:ext cx="8037513" cy="4325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139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DE073-E354-4342-BD48-3D404225223D}"/>
              </a:ext>
            </a:extLst>
          </p:cNvPr>
          <p:cNvSpPr>
            <a:spLocks noGrp="1"/>
          </p:cNvSpPr>
          <p:nvPr>
            <p:ph type="title"/>
          </p:nvPr>
        </p:nvSpPr>
        <p:spPr>
          <a:xfrm>
            <a:off x="228600" y="313402"/>
            <a:ext cx="8686800" cy="1371600"/>
          </a:xfrm>
        </p:spPr>
        <p:txBody>
          <a:bodyPr>
            <a:noAutofit/>
          </a:bodyPr>
          <a:lstStyle/>
          <a:p>
            <a:pPr algn="ctr"/>
            <a:r>
              <a:rPr lang="en-US" dirty="0">
                <a:latin typeface="Book Antiqua" panose="02040602050305030304" pitchFamily="18" charset="0"/>
              </a:rPr>
              <a:t>Top 3 Revenues:</a:t>
            </a:r>
            <a:br>
              <a:rPr lang="en-US" dirty="0">
                <a:latin typeface="Book Antiqua" panose="02040602050305030304" pitchFamily="18" charset="0"/>
              </a:rPr>
            </a:br>
            <a:r>
              <a:rPr lang="en-US" dirty="0">
                <a:latin typeface="Book Antiqua" panose="02040602050305030304" pitchFamily="18" charset="0"/>
              </a:rPr>
              <a:t>General Fund - Operating</a:t>
            </a:r>
          </a:p>
        </p:txBody>
      </p:sp>
      <p:sp>
        <p:nvSpPr>
          <p:cNvPr id="3" name="Slide Number Placeholder 2">
            <a:extLst>
              <a:ext uri="{FF2B5EF4-FFF2-40B4-BE49-F238E27FC236}">
                <a16:creationId xmlns:a16="http://schemas.microsoft.com/office/drawing/2014/main" id="{BC3C1D43-A38F-4D6E-AA03-E6A8411D5EE7}"/>
              </a:ext>
            </a:extLst>
          </p:cNvPr>
          <p:cNvSpPr>
            <a:spLocks noGrp="1"/>
          </p:cNvSpPr>
          <p:nvPr>
            <p:ph type="sldNum" sz="quarter" idx="12"/>
          </p:nvPr>
        </p:nvSpPr>
        <p:spPr>
          <a:xfrm>
            <a:off x="8343052" y="6492875"/>
            <a:ext cx="770468" cy="365125"/>
          </a:xfrm>
        </p:spPr>
        <p:txBody>
          <a:bodyPr/>
          <a:lstStyle/>
          <a:p>
            <a:pPr>
              <a:defRPr/>
            </a:pPr>
            <a:fld id="{DDB6D53A-BC26-43A3-A76B-AE1F95378F73}" type="slidenum">
              <a:rPr lang="en-US" smtClean="0"/>
              <a:pPr>
                <a:defRPr/>
              </a:pPr>
              <a:t>8</a:t>
            </a:fld>
            <a:endParaRPr lang="en-US" dirty="0"/>
          </a:p>
        </p:txBody>
      </p:sp>
      <p:graphicFrame>
        <p:nvGraphicFramePr>
          <p:cNvPr id="6" name="Content Placeholder 5">
            <a:extLst>
              <a:ext uri="{FF2B5EF4-FFF2-40B4-BE49-F238E27FC236}">
                <a16:creationId xmlns:a16="http://schemas.microsoft.com/office/drawing/2014/main" id="{00000000-0008-0000-0200-000002000000}"/>
              </a:ext>
            </a:extLst>
          </p:cNvPr>
          <p:cNvGraphicFramePr>
            <a:graphicFrameLocks noGrp="1"/>
          </p:cNvGraphicFramePr>
          <p:nvPr>
            <p:ph idx="1"/>
            <p:extLst>
              <p:ext uri="{D42A27DB-BD31-4B8C-83A1-F6EECF244321}">
                <p14:modId xmlns:p14="http://schemas.microsoft.com/office/powerpoint/2010/main" val="510474170"/>
              </p:ext>
            </p:extLst>
          </p:nvPr>
        </p:nvGraphicFramePr>
        <p:xfrm>
          <a:off x="581025" y="1981200"/>
          <a:ext cx="8105775" cy="45633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717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DE073-E354-4342-BD48-3D404225223D}"/>
              </a:ext>
            </a:extLst>
          </p:cNvPr>
          <p:cNvSpPr>
            <a:spLocks noGrp="1"/>
          </p:cNvSpPr>
          <p:nvPr>
            <p:ph type="title"/>
          </p:nvPr>
        </p:nvSpPr>
        <p:spPr>
          <a:xfrm>
            <a:off x="304801" y="304800"/>
            <a:ext cx="8686800" cy="1371600"/>
          </a:xfrm>
        </p:spPr>
        <p:txBody>
          <a:bodyPr>
            <a:noAutofit/>
          </a:bodyPr>
          <a:lstStyle/>
          <a:p>
            <a:pPr algn="ctr"/>
            <a:r>
              <a:rPr lang="en-US" dirty="0">
                <a:latin typeface="Book Antiqua" panose="02040602050305030304" pitchFamily="18" charset="0"/>
              </a:rPr>
              <a:t>Top 3 Expenditures:</a:t>
            </a:r>
            <a:br>
              <a:rPr lang="en-US" dirty="0">
                <a:latin typeface="Book Antiqua" panose="02040602050305030304" pitchFamily="18" charset="0"/>
              </a:rPr>
            </a:br>
            <a:r>
              <a:rPr lang="en-US" dirty="0">
                <a:latin typeface="Book Antiqua" panose="02040602050305030304" pitchFamily="18" charset="0"/>
              </a:rPr>
              <a:t>General Fund - Operating</a:t>
            </a:r>
          </a:p>
        </p:txBody>
      </p:sp>
      <p:sp>
        <p:nvSpPr>
          <p:cNvPr id="3" name="Slide Number Placeholder 2">
            <a:extLst>
              <a:ext uri="{FF2B5EF4-FFF2-40B4-BE49-F238E27FC236}">
                <a16:creationId xmlns:a16="http://schemas.microsoft.com/office/drawing/2014/main" id="{E1455A29-DBD6-4423-9546-164B4BF6609F}"/>
              </a:ext>
            </a:extLst>
          </p:cNvPr>
          <p:cNvSpPr>
            <a:spLocks noGrp="1"/>
          </p:cNvSpPr>
          <p:nvPr>
            <p:ph type="sldNum" sz="quarter" idx="12"/>
          </p:nvPr>
        </p:nvSpPr>
        <p:spPr>
          <a:xfrm>
            <a:off x="8364388" y="6519672"/>
            <a:ext cx="770468" cy="365125"/>
          </a:xfrm>
        </p:spPr>
        <p:txBody>
          <a:bodyPr/>
          <a:lstStyle/>
          <a:p>
            <a:pPr>
              <a:defRPr/>
            </a:pPr>
            <a:fld id="{DDB6D53A-BC26-43A3-A76B-AE1F95378F73}" type="slidenum">
              <a:rPr lang="en-US" smtClean="0"/>
              <a:pPr>
                <a:defRPr/>
              </a:pPr>
              <a:t>9</a:t>
            </a:fld>
            <a:endParaRPr lang="en-US" dirty="0"/>
          </a:p>
        </p:txBody>
      </p:sp>
      <p:graphicFrame>
        <p:nvGraphicFramePr>
          <p:cNvPr id="6" name="Content Placeholder 5">
            <a:extLst>
              <a:ext uri="{FF2B5EF4-FFF2-40B4-BE49-F238E27FC236}">
                <a16:creationId xmlns:a16="http://schemas.microsoft.com/office/drawing/2014/main" id="{00000000-0008-0000-0200-000003000000}"/>
              </a:ext>
            </a:extLst>
          </p:cNvPr>
          <p:cNvGraphicFramePr>
            <a:graphicFrameLocks noGrp="1"/>
          </p:cNvGraphicFramePr>
          <p:nvPr>
            <p:ph idx="1"/>
            <p:extLst>
              <p:ext uri="{D42A27DB-BD31-4B8C-83A1-F6EECF244321}">
                <p14:modId xmlns:p14="http://schemas.microsoft.com/office/powerpoint/2010/main" val="2345685628"/>
              </p:ext>
            </p:extLst>
          </p:nvPr>
        </p:nvGraphicFramePr>
        <p:xfrm>
          <a:off x="581025" y="2057400"/>
          <a:ext cx="7989888" cy="4462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6643402"/>
      </p:ext>
    </p:extLst>
  </p:cSld>
  <p:clrMapOvr>
    <a:masterClrMapping/>
  </p:clrMapOvr>
</p:sld>
</file>

<file path=ppt/theme/theme1.xml><?xml version="1.0" encoding="utf-8"?>
<a:theme xmlns:a="http://schemas.openxmlformats.org/drawingml/2006/main" name="Dividend">
  <a:themeElements>
    <a:clrScheme name="Custom 7">
      <a:dk1>
        <a:srgbClr val="000000"/>
      </a:dk1>
      <a:lt1>
        <a:sysClr val="window" lastClr="FFFFFF"/>
      </a:lt1>
      <a:dk2>
        <a:srgbClr val="000000"/>
      </a:dk2>
      <a:lt2>
        <a:srgbClr val="000000"/>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3680</TotalTime>
  <Words>1057</Words>
  <Application>Microsoft Office PowerPoint</Application>
  <PresentationFormat>On-screen Show (4:3)</PresentationFormat>
  <Paragraphs>267</Paragraphs>
  <Slides>18</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Baskerville Old Face</vt:lpstr>
      <vt:lpstr>Book Antiqua</vt:lpstr>
      <vt:lpstr>Calibri</vt:lpstr>
      <vt:lpstr>Gill Sans MT</vt:lpstr>
      <vt:lpstr>Wingdings</vt:lpstr>
      <vt:lpstr>Wingdings 2</vt:lpstr>
      <vt:lpstr>Wingdings 3</vt:lpstr>
      <vt:lpstr>Dividend</vt:lpstr>
      <vt:lpstr>Town of North Topsail Beach Audit Presentation For the Year Ended June 30, 2023 </vt:lpstr>
      <vt:lpstr>Town of North Topsail Beach Required Communications</vt:lpstr>
      <vt:lpstr>Town of North Topsail Beach Required Communications (continued)</vt:lpstr>
      <vt:lpstr>Town of North Topsail Beach Required Communications (continued)</vt:lpstr>
      <vt:lpstr>Town of North Topsail Beach Required Communications (continued)</vt:lpstr>
      <vt:lpstr>Town of North Topsail Beach General Fund</vt:lpstr>
      <vt:lpstr>General Fund  Operating Summary</vt:lpstr>
      <vt:lpstr>Top 3 Revenues: General Fund - Operating</vt:lpstr>
      <vt:lpstr>Top 3 Expenditures: General Fund - Operating</vt:lpstr>
      <vt:lpstr>General Fund Analysis of Fund Balance</vt:lpstr>
      <vt:lpstr>Town of North Topsail Beach</vt:lpstr>
      <vt:lpstr>Town of North Topsail Beach Shoreline Protection Fund</vt:lpstr>
      <vt:lpstr>Town of North Topsail Beach Beach Maintenance Project</vt:lpstr>
      <vt:lpstr>Town of North Topsail Beach Capital Improvement Fund</vt:lpstr>
      <vt:lpstr>PowerPoint Presentation</vt:lpstr>
      <vt:lpstr>ADDITIONAL REQUIRED COMMUNICATIONS</vt:lpstr>
      <vt:lpstr>ADDITIONAL REQUIRED COMMUNICATIONS</vt:lpstr>
      <vt:lpstr>PowerPoint Presentation</vt:lpstr>
    </vt:vector>
  </TitlesOfParts>
  <Company>TPSA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of Sampson Audit Presentation For the Year Ended June 30, 2008</dc:title>
  <dc:creator>Angie</dc:creator>
  <cp:lastModifiedBy>Piya Chankhao</cp:lastModifiedBy>
  <cp:revision>150</cp:revision>
  <cp:lastPrinted>2023-11-17T21:49:55Z</cp:lastPrinted>
  <dcterms:created xsi:type="dcterms:W3CDTF">2008-11-13T14:54:53Z</dcterms:created>
  <dcterms:modified xsi:type="dcterms:W3CDTF">2023-11-21T16:54:17Z</dcterms:modified>
</cp:coreProperties>
</file>