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66" r:id="rId6"/>
    <p:sldId id="279" r:id="rId7"/>
    <p:sldId id="274" r:id="rId8"/>
    <p:sldId id="272" r:id="rId9"/>
    <p:sldId id="273" r:id="rId10"/>
    <p:sldId id="267" r:id="rId11"/>
    <p:sldId id="269" r:id="rId12"/>
    <p:sldId id="275" r:id="rId13"/>
    <p:sldId id="268" r:id="rId14"/>
    <p:sldId id="276" r:id="rId15"/>
    <p:sldId id="277" r:id="rId16"/>
    <p:sldId id="278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8" autoAdjust="0"/>
    <p:restoredTop sz="94605" autoAdjust="0"/>
  </p:normalViewPr>
  <p:slideViewPr>
    <p:cSldViewPr snapToGrid="0">
      <p:cViewPr>
        <p:scale>
          <a:sx n="50" d="100"/>
          <a:sy n="50" d="100"/>
        </p:scale>
        <p:origin x="1362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1CF908-B9F8-4D75-9563-AB61F9135D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DEC0F2-C9ED-4E40-9090-1AABA509E0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24071-69B2-40A7-B3EA-674584CE017F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43BCB-1A9C-419E-A510-1B43D44FD1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2ECDCF-FA4F-4A45-8FAD-9C923EE306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A0F0C-BE24-43A8-A6ED-60EC67C28C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089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6B909-20DD-493C-AC6E-6A09AF3AE40E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A3186-490C-4963-9CE5-58096C2F0B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6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A3186-490C-4963-9CE5-58096C2F0BE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89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37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3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955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802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068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945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528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667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01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532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90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33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768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65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403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0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5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cky beach&#10;&#10;">
            <a:extLst>
              <a:ext uri="{FF2B5EF4-FFF2-40B4-BE49-F238E27FC236}">
                <a16:creationId xmlns:a16="http://schemas.microsoft.com/office/drawing/2014/main" id="{1D741830-4E4E-4CA5-B92A-047E598CB2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39406"/>
            <a:ext cx="12191980" cy="68579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F41A68A-8CD1-4105-B4EC-A56286CB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2616" y="1411015"/>
            <a:ext cx="7808159" cy="4103960"/>
            <a:chOff x="2202616" y="1411015"/>
            <a:chExt cx="7808159" cy="4103960"/>
          </a:xfrm>
        </p:grpSpPr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7B955F46-02E4-4A82-96F5-CBAFDD4A7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02616" y="1411015"/>
              <a:ext cx="7808159" cy="4103960"/>
            </a:xfrm>
            <a:custGeom>
              <a:avLst/>
              <a:gdLst>
                <a:gd name="connsiteX0" fmla="*/ 7589084 w 7808159"/>
                <a:gd name="connsiteY0" fmla="*/ 3803605 h 4103960"/>
                <a:gd name="connsiteX1" fmla="*/ 7512884 w 7808159"/>
                <a:gd name="connsiteY1" fmla="*/ 3879805 h 4103960"/>
                <a:gd name="connsiteX2" fmla="*/ 7589084 w 7808159"/>
                <a:gd name="connsiteY2" fmla="*/ 3956005 h 4103960"/>
                <a:gd name="connsiteX3" fmla="*/ 7665284 w 7808159"/>
                <a:gd name="connsiteY3" fmla="*/ 3879805 h 4103960"/>
                <a:gd name="connsiteX4" fmla="*/ 7589084 w 7808159"/>
                <a:gd name="connsiteY4" fmla="*/ 3803605 h 4103960"/>
                <a:gd name="connsiteX5" fmla="*/ 197684 w 7808159"/>
                <a:gd name="connsiteY5" fmla="*/ 3803605 h 4103960"/>
                <a:gd name="connsiteX6" fmla="*/ 121484 w 7808159"/>
                <a:gd name="connsiteY6" fmla="*/ 3879805 h 4103960"/>
                <a:gd name="connsiteX7" fmla="*/ 197684 w 7808159"/>
                <a:gd name="connsiteY7" fmla="*/ 3956005 h 4103960"/>
                <a:gd name="connsiteX8" fmla="*/ 273884 w 7808159"/>
                <a:gd name="connsiteY8" fmla="*/ 3879805 h 4103960"/>
                <a:gd name="connsiteX9" fmla="*/ 197684 w 7808159"/>
                <a:gd name="connsiteY9" fmla="*/ 3803605 h 4103960"/>
                <a:gd name="connsiteX10" fmla="*/ 7604324 w 7808159"/>
                <a:gd name="connsiteY10" fmla="*/ 130765 h 4103960"/>
                <a:gd name="connsiteX11" fmla="*/ 7528124 w 7808159"/>
                <a:gd name="connsiteY11" fmla="*/ 206965 h 4103960"/>
                <a:gd name="connsiteX12" fmla="*/ 7604324 w 7808159"/>
                <a:gd name="connsiteY12" fmla="*/ 283165 h 4103960"/>
                <a:gd name="connsiteX13" fmla="*/ 7680524 w 7808159"/>
                <a:gd name="connsiteY13" fmla="*/ 206965 h 4103960"/>
                <a:gd name="connsiteX14" fmla="*/ 7604324 w 7808159"/>
                <a:gd name="connsiteY14" fmla="*/ 130765 h 4103960"/>
                <a:gd name="connsiteX15" fmla="*/ 197684 w 7808159"/>
                <a:gd name="connsiteY15" fmla="*/ 130765 h 4103960"/>
                <a:gd name="connsiteX16" fmla="*/ 121484 w 7808159"/>
                <a:gd name="connsiteY16" fmla="*/ 206965 h 4103960"/>
                <a:gd name="connsiteX17" fmla="*/ 197684 w 7808159"/>
                <a:gd name="connsiteY17" fmla="*/ 283165 h 4103960"/>
                <a:gd name="connsiteX18" fmla="*/ 273884 w 7808159"/>
                <a:gd name="connsiteY18" fmla="*/ 206965 h 4103960"/>
                <a:gd name="connsiteX19" fmla="*/ 197684 w 7808159"/>
                <a:gd name="connsiteY19" fmla="*/ 130765 h 4103960"/>
                <a:gd name="connsiteX20" fmla="*/ 0 w 7808159"/>
                <a:gd name="connsiteY20" fmla="*/ 0 h 4103960"/>
                <a:gd name="connsiteX21" fmla="*/ 7808159 w 7808159"/>
                <a:gd name="connsiteY21" fmla="*/ 0 h 4103960"/>
                <a:gd name="connsiteX22" fmla="*/ 7808159 w 7808159"/>
                <a:gd name="connsiteY22" fmla="*/ 4103960 h 4103960"/>
                <a:gd name="connsiteX23" fmla="*/ 0 w 7808159"/>
                <a:gd name="connsiteY23" fmla="*/ 4103960 h 41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08159" h="4103960">
                  <a:moveTo>
                    <a:pt x="7589084" y="3803605"/>
                  </a:moveTo>
                  <a:cubicBezTo>
                    <a:pt x="7547000" y="3803605"/>
                    <a:pt x="7512884" y="3837721"/>
                    <a:pt x="7512884" y="3879805"/>
                  </a:cubicBezTo>
                  <a:cubicBezTo>
                    <a:pt x="7512884" y="3921889"/>
                    <a:pt x="7547000" y="3956005"/>
                    <a:pt x="7589084" y="3956005"/>
                  </a:cubicBezTo>
                  <a:cubicBezTo>
                    <a:pt x="7631168" y="3956005"/>
                    <a:pt x="7665284" y="3921889"/>
                    <a:pt x="7665284" y="3879805"/>
                  </a:cubicBezTo>
                  <a:cubicBezTo>
                    <a:pt x="7665284" y="3837721"/>
                    <a:pt x="7631168" y="3803605"/>
                    <a:pt x="7589084" y="3803605"/>
                  </a:cubicBezTo>
                  <a:close/>
                  <a:moveTo>
                    <a:pt x="197684" y="3803605"/>
                  </a:moveTo>
                  <a:cubicBezTo>
                    <a:pt x="155600" y="3803605"/>
                    <a:pt x="121484" y="3837721"/>
                    <a:pt x="121484" y="3879805"/>
                  </a:cubicBezTo>
                  <a:cubicBezTo>
                    <a:pt x="121484" y="3921889"/>
                    <a:pt x="155600" y="3956005"/>
                    <a:pt x="197684" y="3956005"/>
                  </a:cubicBezTo>
                  <a:cubicBezTo>
                    <a:pt x="239768" y="3956005"/>
                    <a:pt x="273884" y="3921889"/>
                    <a:pt x="273884" y="3879805"/>
                  </a:cubicBezTo>
                  <a:cubicBezTo>
                    <a:pt x="273884" y="3837721"/>
                    <a:pt x="239768" y="3803605"/>
                    <a:pt x="197684" y="3803605"/>
                  </a:cubicBezTo>
                  <a:close/>
                  <a:moveTo>
                    <a:pt x="7604324" y="130765"/>
                  </a:moveTo>
                  <a:cubicBezTo>
                    <a:pt x="7562240" y="130765"/>
                    <a:pt x="7528124" y="164881"/>
                    <a:pt x="7528124" y="206965"/>
                  </a:cubicBezTo>
                  <a:cubicBezTo>
                    <a:pt x="7528124" y="249049"/>
                    <a:pt x="7562240" y="283165"/>
                    <a:pt x="7604324" y="283165"/>
                  </a:cubicBezTo>
                  <a:cubicBezTo>
                    <a:pt x="7646408" y="283165"/>
                    <a:pt x="7680524" y="249049"/>
                    <a:pt x="7680524" y="206965"/>
                  </a:cubicBezTo>
                  <a:cubicBezTo>
                    <a:pt x="7680524" y="164881"/>
                    <a:pt x="7646408" y="130765"/>
                    <a:pt x="7604324" y="130765"/>
                  </a:cubicBezTo>
                  <a:close/>
                  <a:moveTo>
                    <a:pt x="197684" y="130765"/>
                  </a:moveTo>
                  <a:cubicBezTo>
                    <a:pt x="155600" y="130765"/>
                    <a:pt x="121484" y="164881"/>
                    <a:pt x="121484" y="206965"/>
                  </a:cubicBezTo>
                  <a:cubicBezTo>
                    <a:pt x="121484" y="249049"/>
                    <a:pt x="155600" y="283165"/>
                    <a:pt x="197684" y="283165"/>
                  </a:cubicBezTo>
                  <a:cubicBezTo>
                    <a:pt x="239768" y="283165"/>
                    <a:pt x="273884" y="249049"/>
                    <a:pt x="273884" y="206965"/>
                  </a:cubicBezTo>
                  <a:cubicBezTo>
                    <a:pt x="273884" y="164881"/>
                    <a:pt x="239768" y="130765"/>
                    <a:pt x="197684" y="130765"/>
                  </a:cubicBezTo>
                  <a:close/>
                  <a:moveTo>
                    <a:pt x="0" y="0"/>
                  </a:moveTo>
                  <a:lnTo>
                    <a:pt x="7808159" y="0"/>
                  </a:lnTo>
                  <a:lnTo>
                    <a:pt x="7808159" y="4103960"/>
                  </a:lnTo>
                  <a:lnTo>
                    <a:pt x="0" y="4103960"/>
                  </a:lnTo>
                  <a:close/>
                </a:path>
              </a:pathLst>
            </a:custGeom>
            <a:blipFill dpi="0" rotWithShape="1">
              <a:blip r:embed="rId5">
                <a:alphaModFix amt="83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90000" sy="100000" flip="none" algn="ctr"/>
            </a:blipFill>
            <a:ln>
              <a:noFill/>
            </a:ln>
            <a:effectLst>
              <a:outerShdw blurRad="114300" dist="127000" dir="5400000" sx="99000" sy="99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/>
            </a:scene3d>
            <a:sp3d contourW="6350">
              <a:bevelT w="12700" h="0" prst="coolSlant"/>
              <a:contourClr>
                <a:schemeClr val="bg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79775EF-026C-4E4A-873B-185915FB4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278995" y="1501257"/>
              <a:ext cx="7645811" cy="3928374"/>
              <a:chOff x="2278995" y="1501257"/>
              <a:chExt cx="7645811" cy="3928374"/>
            </a:xfrm>
          </p:grpSpPr>
          <p:sp>
            <p:nvSpPr>
              <p:cNvPr id="13" name="Donut 19">
                <a:extLst>
                  <a:ext uri="{FF2B5EF4-FFF2-40B4-BE49-F238E27FC236}">
                    <a16:creationId xmlns:a16="http://schemas.microsoft.com/office/drawing/2014/main" id="{400D0967-F02F-4275-8520-75D52A1DF6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677918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Donut 21">
                <a:extLst>
                  <a:ext uri="{FF2B5EF4-FFF2-40B4-BE49-F238E27FC236}">
                    <a16:creationId xmlns:a16="http://schemas.microsoft.com/office/drawing/2014/main" id="{B4B16BA1-0F90-43DD-9D6C-6F196A15A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673719" y="517472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Donut 22">
                <a:extLst>
                  <a:ext uri="{FF2B5EF4-FFF2-40B4-BE49-F238E27FC236}">
                    <a16:creationId xmlns:a16="http://schemas.microsoft.com/office/drawing/2014/main" id="{7B652CBC-3D51-4C0E-8DDE-2C4A49B387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278995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Donut 23">
                <a:extLst>
                  <a:ext uri="{FF2B5EF4-FFF2-40B4-BE49-F238E27FC236}">
                    <a16:creationId xmlns:a16="http://schemas.microsoft.com/office/drawing/2014/main" id="{3AFF0419-6554-4FDD-93AB-8A8C45FF5B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278995" y="5182743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774D57-151E-4936-9AF4-E70073D4E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4056"/>
            <a:ext cx="6815669" cy="1515533"/>
          </a:xfrm>
        </p:spPr>
        <p:txBody>
          <a:bodyPr>
            <a:noAutofit/>
          </a:bodyPr>
          <a:lstStyle/>
          <a:p>
            <a:r>
              <a:rPr lang="en-US" sz="3200" dirty="0"/>
              <a:t>5 YEAR &amp; 30 YEAR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70FC1-A32E-43A6-9E96-92974CB54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EARLY YEARS</a:t>
            </a:r>
          </a:p>
          <a:p>
            <a:r>
              <a:rPr lang="en-US" dirty="0"/>
              <a:t>North Topsail Beach Board of Aldermen</a:t>
            </a:r>
          </a:p>
          <a:p>
            <a:r>
              <a:rPr lang="en-US" dirty="0"/>
              <a:t>7 February 2024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310D7E-8F1E-4C2F-8824-E43E043DD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Palm tree">
            <a:extLst>
              <a:ext uri="{FF2B5EF4-FFF2-40B4-BE49-F238E27FC236}">
                <a16:creationId xmlns:a16="http://schemas.microsoft.com/office/drawing/2014/main" id="{5A75EE0A-53B5-4719-9CB7-5387E99D9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0409" y="1629189"/>
            <a:ext cx="914400" cy="914400"/>
          </a:xfrm>
          <a:prstGeom prst="rect">
            <a:avLst/>
          </a:prstGeom>
        </p:spPr>
      </p:pic>
      <p:pic>
        <p:nvPicPr>
          <p:cNvPr id="17" name="Graphic 16" descr="Beach ball">
            <a:extLst>
              <a:ext uri="{FF2B5EF4-FFF2-40B4-BE49-F238E27FC236}">
                <a16:creationId xmlns:a16="http://schemas.microsoft.com/office/drawing/2014/main" id="{48F21C9B-2A2B-49E0-A15C-401F0E8DE9C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48889" y="1993669"/>
            <a:ext cx="548640" cy="548640"/>
          </a:xfrm>
          <a:prstGeom prst="rect">
            <a:avLst/>
          </a:prstGeom>
        </p:spPr>
      </p:pic>
      <p:pic>
        <p:nvPicPr>
          <p:cNvPr id="20" name="Graphic 19" descr="Bucket and shovel">
            <a:extLst>
              <a:ext uri="{FF2B5EF4-FFF2-40B4-BE49-F238E27FC236}">
                <a16:creationId xmlns:a16="http://schemas.microsoft.com/office/drawing/2014/main" id="{02432592-29B9-4972-91B0-C8987327EC8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94809" y="187405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13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55E19-B5BF-1F3F-228F-37D10B0D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574354"/>
            <a:ext cx="9601196" cy="1303867"/>
          </a:xfrm>
        </p:spPr>
        <p:txBody>
          <a:bodyPr/>
          <a:lstStyle/>
          <a:p>
            <a:r>
              <a:rPr lang="en-US" dirty="0"/>
              <a:t> Initial Construction Schedule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4824C-0681-BC6E-F747-D663ACCB5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1878221"/>
            <a:ext cx="9601196" cy="331893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Winters FY 24 &amp; FY 25  -  Complete Reaches 5 &amp; 4</a:t>
            </a:r>
          </a:p>
          <a:p>
            <a:r>
              <a:rPr lang="en-US" dirty="0"/>
              <a:t>Winter FY 26   -  Complete Reaches 1, 2 &amp; 3 (Maintenance on Reach 1)</a:t>
            </a:r>
          </a:p>
          <a:p>
            <a:r>
              <a:rPr lang="en-US" dirty="0"/>
              <a:t>Potential for Temporary Terminal Structure  FY 26</a:t>
            </a:r>
          </a:p>
          <a:p>
            <a:r>
              <a:rPr lang="en-US" dirty="0"/>
              <a:t>Initial Inlet Improvement / Maintenance 1, 2 &amp; 3  FY29</a:t>
            </a:r>
          </a:p>
          <a:p>
            <a:r>
              <a:rPr lang="en-US" dirty="0"/>
              <a:t>Cycle every 4 years w/ Small Hopper Maintenance Annually</a:t>
            </a:r>
          </a:p>
          <a:p>
            <a:r>
              <a:rPr lang="en-US" dirty="0"/>
              <a:t>Initial Hopper Maintenance  FY 32</a:t>
            </a:r>
          </a:p>
          <a:p>
            <a:r>
              <a:rPr lang="en-US" dirty="0"/>
              <a:t>Cycle every 10 Years</a:t>
            </a:r>
          </a:p>
        </p:txBody>
      </p:sp>
    </p:spTree>
    <p:extLst>
      <p:ext uri="{BB962C8B-B14F-4D97-AF65-F5344CB8AC3E}">
        <p14:creationId xmlns:p14="http://schemas.microsoft.com/office/powerpoint/2010/main" val="488714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55E19-B5BF-1F3F-228F-37D10B0D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372532"/>
            <a:ext cx="9601196" cy="1303867"/>
          </a:xfrm>
        </p:spPr>
        <p:txBody>
          <a:bodyPr/>
          <a:lstStyle/>
          <a:p>
            <a:r>
              <a:rPr lang="en-US" dirty="0"/>
              <a:t> Funding Opportunities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4824C-0681-BC6E-F747-D663ACCB5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1934632"/>
            <a:ext cx="9601196" cy="3318936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/>
              <a:t>DA-143 – Shallow Draft Fund 3:1 State Match</a:t>
            </a:r>
          </a:p>
          <a:p>
            <a:r>
              <a:rPr lang="en-US" dirty="0"/>
              <a:t>Maintenance/Borrow from NRI – Shallow Draft Inlet Fund 3:1 State Match</a:t>
            </a:r>
          </a:p>
          <a:p>
            <a:r>
              <a:rPr lang="en-US" dirty="0"/>
              <a:t>Beach Resilience Fund (aka Reach 4) – State 1:1 Match</a:t>
            </a:r>
          </a:p>
          <a:p>
            <a:r>
              <a:rPr lang="en-US" dirty="0"/>
              <a:t>Directly Legislated State Grants</a:t>
            </a:r>
          </a:p>
          <a:p>
            <a:r>
              <a:rPr lang="en-US" dirty="0"/>
              <a:t>FEMA Assistance After Declared Disasters</a:t>
            </a:r>
          </a:p>
          <a:p>
            <a:r>
              <a:rPr lang="en-US" dirty="0"/>
              <a:t>Other County/State/Federal Opportunities yet Identified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ENOUGH FUNDING OPORTUNIES IDENTIFIED TO </a:t>
            </a:r>
          </a:p>
          <a:p>
            <a:pPr marL="0" indent="0">
              <a:buNone/>
            </a:pPr>
            <a:r>
              <a:rPr lang="en-US" b="1" dirty="0"/>
              <a:t>CARRY LONG TERM PLAN WITHOUT CHANGE IN TAX RATE</a:t>
            </a:r>
          </a:p>
        </p:txBody>
      </p:sp>
    </p:spTree>
    <p:extLst>
      <p:ext uri="{BB962C8B-B14F-4D97-AF65-F5344CB8AC3E}">
        <p14:creationId xmlns:p14="http://schemas.microsoft.com/office/powerpoint/2010/main" val="72435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6687067-9418-CCAE-3529-A47DB762A457}"/>
              </a:ext>
            </a:extLst>
          </p:cNvPr>
          <p:cNvSpPr txBox="1"/>
          <p:nvPr/>
        </p:nvSpPr>
        <p:spPr>
          <a:xfrm>
            <a:off x="1095375" y="2133600"/>
            <a:ext cx="9953625" cy="866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 spreadsheet with numbers and lines&#10;&#10;Description automatically generated">
            <a:extLst>
              <a:ext uri="{FF2B5EF4-FFF2-40B4-BE49-F238E27FC236}">
                <a16:creationId xmlns:a16="http://schemas.microsoft.com/office/drawing/2014/main" id="{46A9D8F2-D7DE-6277-6E68-D16CEE879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472544"/>
            <a:ext cx="7550475" cy="59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5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A8E1F-28B5-F3E6-0B13-6840E4EFF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Non-Construction Expenses over FY 24 &amp; FY25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E0414-B1A9-E5C7-0DA9-D47A4FE3C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u="sng" dirty="0"/>
              <a:t>FY-24</a:t>
            </a:r>
          </a:p>
          <a:p>
            <a:r>
              <a:rPr lang="en-US" dirty="0"/>
              <a:t>Surveys &amp; Geotechnical Analysis of DA 143					$300,000</a:t>
            </a:r>
          </a:p>
          <a:p>
            <a:r>
              <a:rPr lang="en-US" dirty="0"/>
              <a:t>Engineering/ Design of Borrow Area	&amp; Beach Fill				$150,000</a:t>
            </a:r>
            <a:endParaRPr lang="en-US" b="1" u="sng" dirty="0"/>
          </a:p>
          <a:p>
            <a:pPr marL="0" indent="0">
              <a:buNone/>
            </a:pPr>
            <a:r>
              <a:rPr lang="en-US" b="1" u="sng" dirty="0"/>
              <a:t>FY-25</a:t>
            </a:r>
          </a:p>
          <a:p>
            <a:r>
              <a:rPr lang="en-US" dirty="0"/>
              <a:t>Environmental Analysis										$  75,000</a:t>
            </a:r>
          </a:p>
          <a:p>
            <a:r>
              <a:rPr lang="en-US" dirty="0"/>
              <a:t>Permitting/ Grant Applications 								$150,000</a:t>
            </a:r>
          </a:p>
          <a:p>
            <a:pPr marL="0" indent="0">
              <a:buNone/>
            </a:pPr>
            <a:r>
              <a:rPr lang="en-US" dirty="0"/>
              <a:t>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TOTAL															$675,000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061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4E61E-3387-BBC8-8EBA-95DF42ADB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8F493-8B9A-C61C-4D24-E3DE53D51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01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656D18E-00E3-1AAF-51A7-EFA093803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012" y="606066"/>
            <a:ext cx="8196765" cy="514756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3E42146-4252-79EB-BCC1-FE4E9DFFF4B6}"/>
              </a:ext>
            </a:extLst>
          </p:cNvPr>
          <p:cNvSpPr txBox="1">
            <a:spLocks/>
          </p:cNvSpPr>
          <p:nvPr/>
        </p:nvSpPr>
        <p:spPr>
          <a:xfrm>
            <a:off x="3040637" y="5685183"/>
            <a:ext cx="6815669" cy="151553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/>
              <a:t>Beach Reaches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C021CC-960F-D083-DF4F-13725A49A45E}"/>
              </a:ext>
            </a:extLst>
          </p:cNvPr>
          <p:cNvSpPr txBox="1"/>
          <p:nvPr/>
        </p:nvSpPr>
        <p:spPr>
          <a:xfrm>
            <a:off x="8078229" y="2199503"/>
            <a:ext cx="9247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REACH 1</a:t>
            </a:r>
          </a:p>
          <a:p>
            <a:r>
              <a:rPr lang="en-US" sz="1200" dirty="0"/>
              <a:t>FY 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DFF40-CCC3-72B5-33BA-1674D462ECAD}"/>
              </a:ext>
            </a:extLst>
          </p:cNvPr>
          <p:cNvSpPr txBox="1"/>
          <p:nvPr/>
        </p:nvSpPr>
        <p:spPr>
          <a:xfrm>
            <a:off x="7153438" y="2560028"/>
            <a:ext cx="9247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REACH 2</a:t>
            </a:r>
          </a:p>
          <a:p>
            <a:r>
              <a:rPr lang="en-US" sz="1200" dirty="0"/>
              <a:t>FY 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555F01-9EE5-AA4A-3F17-46FD1BC58D58}"/>
              </a:ext>
            </a:extLst>
          </p:cNvPr>
          <p:cNvSpPr txBox="1"/>
          <p:nvPr/>
        </p:nvSpPr>
        <p:spPr>
          <a:xfrm>
            <a:off x="6448471" y="2972899"/>
            <a:ext cx="9247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REACH 3</a:t>
            </a:r>
          </a:p>
          <a:p>
            <a:r>
              <a:rPr lang="en-US" sz="1200" dirty="0"/>
              <a:t>FY 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C93733-1DE6-A92A-84E4-C9ECBECFADB1}"/>
              </a:ext>
            </a:extLst>
          </p:cNvPr>
          <p:cNvSpPr txBox="1"/>
          <p:nvPr/>
        </p:nvSpPr>
        <p:spPr>
          <a:xfrm>
            <a:off x="5633604" y="3388345"/>
            <a:ext cx="9247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REACH 4</a:t>
            </a:r>
          </a:p>
          <a:p>
            <a:r>
              <a:rPr lang="en-US" sz="1200" dirty="0"/>
              <a:t>FY 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C848C-2C88-6F37-238C-6483C198A852}"/>
              </a:ext>
            </a:extLst>
          </p:cNvPr>
          <p:cNvSpPr txBox="1"/>
          <p:nvPr/>
        </p:nvSpPr>
        <p:spPr>
          <a:xfrm>
            <a:off x="4412390" y="4267200"/>
            <a:ext cx="9247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REACH 5</a:t>
            </a:r>
          </a:p>
          <a:p>
            <a:r>
              <a:rPr lang="en-US" sz="1200" dirty="0"/>
              <a:t>FY 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8D41F-13F9-5DC4-92E5-FCA9A53EAF58}"/>
              </a:ext>
            </a:extLst>
          </p:cNvPr>
          <p:cNvSpPr txBox="1"/>
          <p:nvPr/>
        </p:nvSpPr>
        <p:spPr>
          <a:xfrm>
            <a:off x="8550881" y="3558740"/>
            <a:ext cx="1198605" cy="12727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02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B729D-E0A5-6A62-639D-83C2D1694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3B9D-456A-98A3-9BA5-6161BDF6A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604760"/>
            <a:ext cx="9601196" cy="1303867"/>
          </a:xfrm>
        </p:spPr>
        <p:txBody>
          <a:bodyPr/>
          <a:lstStyle/>
          <a:p>
            <a:r>
              <a:rPr lang="en-US" dirty="0"/>
              <a:t>Plan Goals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C06F8-B1BE-F74B-52E8-AF2E15445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801" y="1712686"/>
            <a:ext cx="9601196" cy="42672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Provide Nourishment and Shoreline Stabilization Townwide Within 5 Years</a:t>
            </a:r>
          </a:p>
          <a:p>
            <a:r>
              <a:rPr lang="en-US" dirty="0"/>
              <a:t>Have Entire Town Meet “Engineered Beach” Criteria For FEMA </a:t>
            </a:r>
          </a:p>
          <a:p>
            <a:r>
              <a:rPr lang="en-US" dirty="0"/>
              <a:t>Make As Many Properties CAMA Setback Conforming As Possible</a:t>
            </a:r>
          </a:p>
          <a:p>
            <a:r>
              <a:rPr lang="en-US" dirty="0"/>
              <a:t>Implement Long Term (30 Year) Plan with Appropriate Funding Resources</a:t>
            </a:r>
          </a:p>
          <a:p>
            <a:r>
              <a:rPr lang="en-US" dirty="0"/>
              <a:t>Implement Proactive Construction/Beach Management Practices</a:t>
            </a:r>
          </a:p>
          <a:p>
            <a:endParaRPr lang="en-US" dirty="0"/>
          </a:p>
          <a:p>
            <a:r>
              <a:rPr lang="en-US" dirty="0"/>
              <a:t>MAINTAIN A FISCALLY RESPONSIBLE PROGRAM</a:t>
            </a:r>
          </a:p>
        </p:txBody>
      </p:sp>
    </p:spTree>
    <p:extLst>
      <p:ext uri="{BB962C8B-B14F-4D97-AF65-F5344CB8AC3E}">
        <p14:creationId xmlns:p14="http://schemas.microsoft.com/office/powerpoint/2010/main" val="2408590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84577B-00A5-AFF6-8098-623E0A1CD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21583"/>
          <a:stretch/>
        </p:blipFill>
        <p:spPr>
          <a:xfrm>
            <a:off x="1497414" y="698326"/>
            <a:ext cx="8996754" cy="5461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546023-C152-98FE-9D2F-560B4AB1B667}"/>
              </a:ext>
            </a:extLst>
          </p:cNvPr>
          <p:cNvSpPr txBox="1"/>
          <p:nvPr/>
        </p:nvSpPr>
        <p:spPr>
          <a:xfrm>
            <a:off x="6633892" y="3321721"/>
            <a:ext cx="10643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REACH 1</a:t>
            </a:r>
          </a:p>
          <a:p>
            <a:r>
              <a:rPr lang="en-US" sz="1400" dirty="0"/>
              <a:t>      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98F849-896D-BC32-C9E9-030CC377BDBC}"/>
              </a:ext>
            </a:extLst>
          </p:cNvPr>
          <p:cNvSpPr txBox="1"/>
          <p:nvPr/>
        </p:nvSpPr>
        <p:spPr>
          <a:xfrm>
            <a:off x="3804101" y="4970412"/>
            <a:ext cx="9779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REACH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D1E4D5-5F9B-0F39-D1FA-A79E2C548292}"/>
              </a:ext>
            </a:extLst>
          </p:cNvPr>
          <p:cNvSpPr txBox="1"/>
          <p:nvPr/>
        </p:nvSpPr>
        <p:spPr>
          <a:xfrm>
            <a:off x="6708173" y="4463698"/>
            <a:ext cx="1980172" cy="10772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REACH 1:   9,000 ft</a:t>
            </a:r>
          </a:p>
          <a:p>
            <a:r>
              <a:rPr lang="en-US" sz="1600" b="1" dirty="0"/>
              <a:t>                450,000 cy</a:t>
            </a:r>
          </a:p>
          <a:p>
            <a:r>
              <a:rPr lang="en-US" sz="1600" b="1" dirty="0"/>
              <a:t>REACH 2:  10,120 ft</a:t>
            </a:r>
          </a:p>
          <a:p>
            <a:r>
              <a:rPr lang="en-US" sz="1600" b="1" dirty="0"/>
              <a:t>                760,000 cy</a:t>
            </a:r>
          </a:p>
        </p:txBody>
      </p:sp>
    </p:spTree>
    <p:extLst>
      <p:ext uri="{BB962C8B-B14F-4D97-AF65-F5344CB8AC3E}">
        <p14:creationId xmlns:p14="http://schemas.microsoft.com/office/powerpoint/2010/main" val="3260253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CA7424-24D3-3476-11A0-ED3E667FA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354" y="634309"/>
            <a:ext cx="9137292" cy="5589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C02A0D-59D6-D600-07B1-C0C9BEDE9BEE}"/>
              </a:ext>
            </a:extLst>
          </p:cNvPr>
          <p:cNvSpPr txBox="1"/>
          <p:nvPr/>
        </p:nvSpPr>
        <p:spPr>
          <a:xfrm>
            <a:off x="7252855" y="3714368"/>
            <a:ext cx="1952929" cy="10772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REACH 3:   6,880 ft</a:t>
            </a:r>
          </a:p>
          <a:p>
            <a:r>
              <a:rPr lang="en-US" sz="1600" b="1" dirty="0"/>
              <a:t>                525,000 cy</a:t>
            </a:r>
          </a:p>
          <a:p>
            <a:r>
              <a:rPr lang="en-US" sz="1600" b="1" dirty="0"/>
              <a:t>REACH 4: 11,500 ft</a:t>
            </a:r>
          </a:p>
          <a:p>
            <a:r>
              <a:rPr lang="en-US" sz="1600" b="1" dirty="0"/>
              <a:t>                 350,000 cy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60F036-1303-6D0F-8796-86AC2DA426A2}"/>
              </a:ext>
            </a:extLst>
          </p:cNvPr>
          <p:cNvSpPr txBox="1"/>
          <p:nvPr/>
        </p:nvSpPr>
        <p:spPr>
          <a:xfrm>
            <a:off x="9438782" y="942109"/>
            <a:ext cx="9779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REACH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A4E6A-FFDA-D88A-C5DD-43F62A3F3DAF}"/>
              </a:ext>
            </a:extLst>
          </p:cNvPr>
          <p:cNvSpPr txBox="1"/>
          <p:nvPr/>
        </p:nvSpPr>
        <p:spPr>
          <a:xfrm>
            <a:off x="2210080" y="5229904"/>
            <a:ext cx="9779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REACH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7BF6B3-94AC-3BE7-A022-B8F7886788A6}"/>
              </a:ext>
            </a:extLst>
          </p:cNvPr>
          <p:cNvSpPr txBox="1"/>
          <p:nvPr/>
        </p:nvSpPr>
        <p:spPr>
          <a:xfrm>
            <a:off x="4467981" y="3717133"/>
            <a:ext cx="10356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REACH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8C7AF-2024-072E-904F-485832197A83}"/>
              </a:ext>
            </a:extLst>
          </p:cNvPr>
          <p:cNvSpPr txBox="1"/>
          <p:nvPr/>
        </p:nvSpPr>
        <p:spPr>
          <a:xfrm>
            <a:off x="7595145" y="2033172"/>
            <a:ext cx="9779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REACH 3</a:t>
            </a:r>
          </a:p>
        </p:txBody>
      </p:sp>
    </p:spTree>
    <p:extLst>
      <p:ext uri="{BB962C8B-B14F-4D97-AF65-F5344CB8AC3E}">
        <p14:creationId xmlns:p14="http://schemas.microsoft.com/office/powerpoint/2010/main" val="1933201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3B0E48-1724-15FA-C286-E90715B16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1" y="635043"/>
            <a:ext cx="9244006" cy="558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21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CC625-C5DE-BB3D-B3FF-F94111CFD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950" y="658190"/>
            <a:ext cx="5155094" cy="1303867"/>
          </a:xfrm>
        </p:spPr>
        <p:txBody>
          <a:bodyPr/>
          <a:lstStyle/>
          <a:p>
            <a:r>
              <a:rPr lang="en-US" dirty="0"/>
              <a:t>Borrow Area DA143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A39B5-E9E7-B4A8-C996-61D17086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435" y="2504416"/>
            <a:ext cx="4548808" cy="33189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Approximately 1.9 Million CY</a:t>
            </a:r>
          </a:p>
          <a:p>
            <a:r>
              <a:rPr lang="en-US" dirty="0"/>
              <a:t>Relatively Easy to Permit</a:t>
            </a:r>
          </a:p>
          <a:p>
            <a:r>
              <a:rPr lang="en-US" dirty="0"/>
              <a:t>Less Expensive to Use than  Offshore Borrow</a:t>
            </a:r>
          </a:p>
          <a:p>
            <a:r>
              <a:rPr lang="en-US" dirty="0"/>
              <a:t>Sufficient for Reaches 1, 2 &amp; 3 plus  </a:t>
            </a:r>
          </a:p>
          <a:p>
            <a:r>
              <a:rPr lang="en-US" dirty="0"/>
              <a:t>Eligible for Shallow Draft Fund </a:t>
            </a:r>
          </a:p>
          <a:p>
            <a:r>
              <a:rPr lang="en-US" dirty="0"/>
              <a:t>$5M USACE study on  6 DA rehabs Includes DA 143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6C8EF-F636-60C5-3817-17915FC76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209" y="1817638"/>
            <a:ext cx="5689033" cy="415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55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36BFE-606F-9CED-EDEE-C9EEBD3E3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17032"/>
            <a:ext cx="9867898" cy="1443568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/>
              <a:t>Temporary Terminal Groin as a Construction Item</a:t>
            </a:r>
            <a:br>
              <a:rPr lang="en-US" sz="3200" dirty="0"/>
            </a:br>
            <a:br>
              <a:rPr lang="en-US" sz="1300" dirty="0"/>
            </a:br>
            <a:r>
              <a:rPr lang="en-US" sz="1300" dirty="0"/>
              <a:t>	</a:t>
            </a:r>
            <a:r>
              <a:rPr lang="en-US" sz="2200" b="1" dirty="0"/>
              <a:t>Designed to Prevent Backflow of Nourishment Material into AIWW</a:t>
            </a:r>
            <a:br>
              <a:rPr lang="en-US" sz="2200" b="1" dirty="0"/>
            </a:br>
            <a:r>
              <a:rPr lang="en-US" sz="2200" b="1" dirty="0"/>
              <a:t>	Similar to Terminal Groin, But Removable and Recyclable </a:t>
            </a:r>
            <a:br>
              <a:rPr lang="en-US" sz="2200" b="1" dirty="0"/>
            </a:br>
            <a:r>
              <a:rPr lang="en-US" sz="2200" b="1" dirty="0"/>
              <a:t>	5 year Life Cycle Until Terminal Groin             </a:t>
            </a:r>
          </a:p>
        </p:txBody>
      </p:sp>
      <p:pic>
        <p:nvPicPr>
          <p:cNvPr id="1028" name="Picture 4" descr="Mason Inlet Relocation">
            <a:extLst>
              <a:ext uri="{FF2B5EF4-FFF2-40B4-BE49-F238E27FC236}">
                <a16:creationId xmlns:a16="http://schemas.microsoft.com/office/drawing/2014/main" id="{EB0FB257-BB3C-77DF-274A-96BCB9B97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931" y="2835689"/>
            <a:ext cx="4568575" cy="304017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D98927-1137-18AE-7175-86055A97CE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74" t="14321" r="676" b="5586"/>
          <a:stretch/>
        </p:blipFill>
        <p:spPr>
          <a:xfrm>
            <a:off x="1080452" y="2835689"/>
            <a:ext cx="5314102" cy="30401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B41BEA-879C-5579-B2BA-5BA543288E7B}"/>
              </a:ext>
            </a:extLst>
          </p:cNvPr>
          <p:cNvCxnSpPr>
            <a:cxnSpLocks/>
          </p:cNvCxnSpPr>
          <p:nvPr/>
        </p:nvCxnSpPr>
        <p:spPr>
          <a:xfrm>
            <a:off x="4868562" y="3830595"/>
            <a:ext cx="939114" cy="114917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387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55E19-B5BF-1F3F-228F-37D10B0D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Schedule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4824C-0681-BC6E-F747-D663ACCB5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30 Year Concept Plan – December 2023</a:t>
            </a:r>
          </a:p>
          <a:p>
            <a:r>
              <a:rPr lang="en-US" dirty="0"/>
              <a:t>Stand Alone Permit for Reaches 1, 2 &amp; 3 (DA143)  - Dec 2023 - Nov 2024</a:t>
            </a:r>
          </a:p>
          <a:p>
            <a:r>
              <a:rPr lang="en-US" dirty="0"/>
              <a:t>Long Term Sand Source Development  Jan 2024- December 2024 </a:t>
            </a:r>
          </a:p>
          <a:p>
            <a:r>
              <a:rPr lang="en-US" dirty="0"/>
              <a:t>Finalization of 30 Year Plan, Including Permit  - December 2025 </a:t>
            </a:r>
          </a:p>
          <a:p>
            <a:r>
              <a:rPr lang="en-US" dirty="0"/>
              <a:t>Upon Completion of Reaches 1, 2, &amp; 3  in FY26 Entire Town will be Engineered Bach.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4994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Custom 46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FF9900"/>
      </a:accent2>
      <a:accent3>
        <a:srgbClr val="DD8C3C"/>
      </a:accent3>
      <a:accent4>
        <a:srgbClr val="8E684C"/>
      </a:accent4>
      <a:accent5>
        <a:srgbClr val="CBAF62"/>
      </a:accent5>
      <a:accent6>
        <a:srgbClr val="33CCCC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524312_Recreation Organic design_SL-V1.pptx" id="{F71A86FF-49A3-4B67-A125-11EA00B3A17C}" vid="{EA83300D-506E-4894-9D32-3B71A0743C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5A39CB-C45B-4F08-829C-AB9550EE08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C6F0FA-5858-4AD1-8F89-D32310719A51}">
  <ds:schemaRefs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documentManagement/types"/>
    <ds:schemaRef ds:uri="16c05727-aa75-4e4a-9b5f-8a80a1165891"/>
    <ds:schemaRef ds:uri="http://schemas.microsoft.com/office/infopath/2007/PartnerControls"/>
    <ds:schemaRef ds:uri="71af3243-3dd4-4a8d-8c0d-dd76da1f02a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F92F16A-38EE-4C9D-AFD3-2845EC2D90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Recreation design</Template>
  <TotalTime>411</TotalTime>
  <Words>520</Words>
  <Application>Microsoft Office PowerPoint</Application>
  <PresentationFormat>Widescreen</PresentationFormat>
  <Paragraphs>82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Garamond</vt:lpstr>
      <vt:lpstr>Organic</vt:lpstr>
      <vt:lpstr>5 YEAR &amp; 30 YEAR PLAN</vt:lpstr>
      <vt:lpstr>PowerPoint Presentation</vt:lpstr>
      <vt:lpstr>Plan Goals </vt:lpstr>
      <vt:lpstr>PowerPoint Presentation</vt:lpstr>
      <vt:lpstr>PowerPoint Presentation</vt:lpstr>
      <vt:lpstr>PowerPoint Presentation</vt:lpstr>
      <vt:lpstr>Borrow Area DA143</vt:lpstr>
      <vt:lpstr>Temporary Terminal Groin as a Construction Item   Designed to Prevent Backflow of Nourishment Material into AIWW  Similar to Terminal Groin, But Removable and Recyclable   5 year Life Cycle Until Terminal Groin             </vt:lpstr>
      <vt:lpstr>Design Schedule </vt:lpstr>
      <vt:lpstr> Initial Construction Schedule </vt:lpstr>
      <vt:lpstr> Funding Opportunities </vt:lpstr>
      <vt:lpstr>PowerPoint Presentation</vt:lpstr>
      <vt:lpstr>Non-Construction Expenses over FY 24 &amp; FY25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RECREATION DESIGN</dc:title>
  <dc:creator>richard grant</dc:creator>
  <cp:lastModifiedBy>Christian Gibson</cp:lastModifiedBy>
  <cp:revision>15</cp:revision>
  <dcterms:created xsi:type="dcterms:W3CDTF">2023-02-19T13:10:02Z</dcterms:created>
  <dcterms:modified xsi:type="dcterms:W3CDTF">2024-02-07T13:50:29Z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