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3" r:id="rId4"/>
    <p:sldId id="264" r:id="rId5"/>
    <p:sldId id="258" r:id="rId6"/>
    <p:sldId id="259" r:id="rId7"/>
    <p:sldId id="260" r:id="rId8"/>
    <p:sldId id="262"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91"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F2ADF-971E-0AA6-25C7-110CEA2C8D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426524-03BC-CF0B-F91B-97EBF7848B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BCE46E-89DE-3124-5F87-667BFF6D5D67}"/>
              </a:ext>
            </a:extLst>
          </p:cNvPr>
          <p:cNvSpPr>
            <a:spLocks noGrp="1"/>
          </p:cNvSpPr>
          <p:nvPr>
            <p:ph type="dt" sz="half" idx="10"/>
          </p:nvPr>
        </p:nvSpPr>
        <p:spPr/>
        <p:txBody>
          <a:bodyPr/>
          <a:lstStyle/>
          <a:p>
            <a:fld id="{0C8DD099-91DB-4329-9BB8-A38F3F0B2230}" type="datetimeFigureOut">
              <a:rPr lang="en-US" smtClean="0"/>
              <a:t>12/1/2025</a:t>
            </a:fld>
            <a:endParaRPr lang="en-US"/>
          </a:p>
        </p:txBody>
      </p:sp>
      <p:sp>
        <p:nvSpPr>
          <p:cNvPr id="5" name="Footer Placeholder 4">
            <a:extLst>
              <a:ext uri="{FF2B5EF4-FFF2-40B4-BE49-F238E27FC236}">
                <a16:creationId xmlns:a16="http://schemas.microsoft.com/office/drawing/2014/main" id="{6E9BAC2D-F79C-1E50-8492-5059A80F5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D0073-5329-5F2A-73B0-C0E6B89044C2}"/>
              </a:ext>
            </a:extLst>
          </p:cNvPr>
          <p:cNvSpPr>
            <a:spLocks noGrp="1"/>
          </p:cNvSpPr>
          <p:nvPr>
            <p:ph type="sldNum" sz="quarter" idx="12"/>
          </p:nvPr>
        </p:nvSpPr>
        <p:spPr/>
        <p:txBody>
          <a:bodyPr/>
          <a:lstStyle/>
          <a:p>
            <a:fld id="{E0D2620C-1693-4A7A-B263-E803D2FC3D95}" type="slidenum">
              <a:rPr lang="en-US" smtClean="0"/>
              <a:t>‹#›</a:t>
            </a:fld>
            <a:endParaRPr lang="en-US"/>
          </a:p>
        </p:txBody>
      </p:sp>
    </p:spTree>
    <p:extLst>
      <p:ext uri="{BB962C8B-B14F-4D97-AF65-F5344CB8AC3E}">
        <p14:creationId xmlns:p14="http://schemas.microsoft.com/office/powerpoint/2010/main" val="4111921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E5E3A-3133-3632-AE9B-F09822F7E0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FCBA11-4560-93BA-014E-C5A1CE63C9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740CD-1F40-7773-C267-40473330F66E}"/>
              </a:ext>
            </a:extLst>
          </p:cNvPr>
          <p:cNvSpPr>
            <a:spLocks noGrp="1"/>
          </p:cNvSpPr>
          <p:nvPr>
            <p:ph type="dt" sz="half" idx="10"/>
          </p:nvPr>
        </p:nvSpPr>
        <p:spPr/>
        <p:txBody>
          <a:bodyPr/>
          <a:lstStyle/>
          <a:p>
            <a:fld id="{0C8DD099-91DB-4329-9BB8-A38F3F0B2230}" type="datetimeFigureOut">
              <a:rPr lang="en-US" smtClean="0"/>
              <a:t>12/1/2025</a:t>
            </a:fld>
            <a:endParaRPr lang="en-US"/>
          </a:p>
        </p:txBody>
      </p:sp>
      <p:sp>
        <p:nvSpPr>
          <p:cNvPr id="5" name="Footer Placeholder 4">
            <a:extLst>
              <a:ext uri="{FF2B5EF4-FFF2-40B4-BE49-F238E27FC236}">
                <a16:creationId xmlns:a16="http://schemas.microsoft.com/office/drawing/2014/main" id="{60C52CF1-F6E0-0B2B-E465-213F964CCC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E15686-9DE0-C10A-FABB-C0E9ECF63A6C}"/>
              </a:ext>
            </a:extLst>
          </p:cNvPr>
          <p:cNvSpPr>
            <a:spLocks noGrp="1"/>
          </p:cNvSpPr>
          <p:nvPr>
            <p:ph type="sldNum" sz="quarter" idx="12"/>
          </p:nvPr>
        </p:nvSpPr>
        <p:spPr/>
        <p:txBody>
          <a:bodyPr/>
          <a:lstStyle/>
          <a:p>
            <a:fld id="{E0D2620C-1693-4A7A-B263-E803D2FC3D95}" type="slidenum">
              <a:rPr lang="en-US" smtClean="0"/>
              <a:t>‹#›</a:t>
            </a:fld>
            <a:endParaRPr lang="en-US"/>
          </a:p>
        </p:txBody>
      </p:sp>
    </p:spTree>
    <p:extLst>
      <p:ext uri="{BB962C8B-B14F-4D97-AF65-F5344CB8AC3E}">
        <p14:creationId xmlns:p14="http://schemas.microsoft.com/office/powerpoint/2010/main" val="427733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BBB333-FA9F-E70E-5FAC-66434FCB4A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FC4D70-CFEC-9206-73B9-3E043964DD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7F664-4270-4069-23F4-1B22103E49C2}"/>
              </a:ext>
            </a:extLst>
          </p:cNvPr>
          <p:cNvSpPr>
            <a:spLocks noGrp="1"/>
          </p:cNvSpPr>
          <p:nvPr>
            <p:ph type="dt" sz="half" idx="10"/>
          </p:nvPr>
        </p:nvSpPr>
        <p:spPr/>
        <p:txBody>
          <a:bodyPr/>
          <a:lstStyle/>
          <a:p>
            <a:fld id="{0C8DD099-91DB-4329-9BB8-A38F3F0B2230}" type="datetimeFigureOut">
              <a:rPr lang="en-US" smtClean="0"/>
              <a:t>12/1/2025</a:t>
            </a:fld>
            <a:endParaRPr lang="en-US"/>
          </a:p>
        </p:txBody>
      </p:sp>
      <p:sp>
        <p:nvSpPr>
          <p:cNvPr id="5" name="Footer Placeholder 4">
            <a:extLst>
              <a:ext uri="{FF2B5EF4-FFF2-40B4-BE49-F238E27FC236}">
                <a16:creationId xmlns:a16="http://schemas.microsoft.com/office/drawing/2014/main" id="{45F1606D-3D59-A325-A798-EC721EC4B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45B60A-9FC9-D7F9-5D84-359FAA8A200F}"/>
              </a:ext>
            </a:extLst>
          </p:cNvPr>
          <p:cNvSpPr>
            <a:spLocks noGrp="1"/>
          </p:cNvSpPr>
          <p:nvPr>
            <p:ph type="sldNum" sz="quarter" idx="12"/>
          </p:nvPr>
        </p:nvSpPr>
        <p:spPr/>
        <p:txBody>
          <a:bodyPr/>
          <a:lstStyle/>
          <a:p>
            <a:fld id="{E0D2620C-1693-4A7A-B263-E803D2FC3D95}" type="slidenum">
              <a:rPr lang="en-US" smtClean="0"/>
              <a:t>‹#›</a:t>
            </a:fld>
            <a:endParaRPr lang="en-US"/>
          </a:p>
        </p:txBody>
      </p:sp>
    </p:spTree>
    <p:extLst>
      <p:ext uri="{BB962C8B-B14F-4D97-AF65-F5344CB8AC3E}">
        <p14:creationId xmlns:p14="http://schemas.microsoft.com/office/powerpoint/2010/main" val="232852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16313-8B90-6ECF-AF95-D5B5BC0391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FBDC3-B6FE-7755-67A1-831BF02DBF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F8A6ED-1CCC-A792-F65F-6ED53248BFB2}"/>
              </a:ext>
            </a:extLst>
          </p:cNvPr>
          <p:cNvSpPr>
            <a:spLocks noGrp="1"/>
          </p:cNvSpPr>
          <p:nvPr>
            <p:ph type="dt" sz="half" idx="10"/>
          </p:nvPr>
        </p:nvSpPr>
        <p:spPr/>
        <p:txBody>
          <a:bodyPr/>
          <a:lstStyle/>
          <a:p>
            <a:fld id="{0C8DD099-91DB-4329-9BB8-A38F3F0B2230}" type="datetimeFigureOut">
              <a:rPr lang="en-US" smtClean="0"/>
              <a:t>12/1/2025</a:t>
            </a:fld>
            <a:endParaRPr lang="en-US"/>
          </a:p>
        </p:txBody>
      </p:sp>
      <p:sp>
        <p:nvSpPr>
          <p:cNvPr id="5" name="Footer Placeholder 4">
            <a:extLst>
              <a:ext uri="{FF2B5EF4-FFF2-40B4-BE49-F238E27FC236}">
                <a16:creationId xmlns:a16="http://schemas.microsoft.com/office/drawing/2014/main" id="{D77DD24F-4531-007E-792A-D9CE3CB98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60F41A-DB5F-CAD9-3C73-080C4B225B3D}"/>
              </a:ext>
            </a:extLst>
          </p:cNvPr>
          <p:cNvSpPr>
            <a:spLocks noGrp="1"/>
          </p:cNvSpPr>
          <p:nvPr>
            <p:ph type="sldNum" sz="quarter" idx="12"/>
          </p:nvPr>
        </p:nvSpPr>
        <p:spPr/>
        <p:txBody>
          <a:bodyPr/>
          <a:lstStyle/>
          <a:p>
            <a:fld id="{E0D2620C-1693-4A7A-B263-E803D2FC3D95}" type="slidenum">
              <a:rPr lang="en-US" smtClean="0"/>
              <a:t>‹#›</a:t>
            </a:fld>
            <a:endParaRPr lang="en-US"/>
          </a:p>
        </p:txBody>
      </p:sp>
    </p:spTree>
    <p:extLst>
      <p:ext uri="{BB962C8B-B14F-4D97-AF65-F5344CB8AC3E}">
        <p14:creationId xmlns:p14="http://schemas.microsoft.com/office/powerpoint/2010/main" val="2701130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13359-5A3E-E642-CB94-B6280F7A6D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5A5DED-576D-55FB-442C-B3537F141A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1009EA-4C5E-37E5-BF69-EF1E102C9D11}"/>
              </a:ext>
            </a:extLst>
          </p:cNvPr>
          <p:cNvSpPr>
            <a:spLocks noGrp="1"/>
          </p:cNvSpPr>
          <p:nvPr>
            <p:ph type="dt" sz="half" idx="10"/>
          </p:nvPr>
        </p:nvSpPr>
        <p:spPr/>
        <p:txBody>
          <a:bodyPr/>
          <a:lstStyle/>
          <a:p>
            <a:fld id="{0C8DD099-91DB-4329-9BB8-A38F3F0B2230}" type="datetimeFigureOut">
              <a:rPr lang="en-US" smtClean="0"/>
              <a:t>12/1/2025</a:t>
            </a:fld>
            <a:endParaRPr lang="en-US"/>
          </a:p>
        </p:txBody>
      </p:sp>
      <p:sp>
        <p:nvSpPr>
          <p:cNvPr id="5" name="Footer Placeholder 4">
            <a:extLst>
              <a:ext uri="{FF2B5EF4-FFF2-40B4-BE49-F238E27FC236}">
                <a16:creationId xmlns:a16="http://schemas.microsoft.com/office/drawing/2014/main" id="{154F42A9-64D7-709C-16B8-792F304BE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29F19-748D-2346-401C-4A5949B9D9CC}"/>
              </a:ext>
            </a:extLst>
          </p:cNvPr>
          <p:cNvSpPr>
            <a:spLocks noGrp="1"/>
          </p:cNvSpPr>
          <p:nvPr>
            <p:ph type="sldNum" sz="quarter" idx="12"/>
          </p:nvPr>
        </p:nvSpPr>
        <p:spPr/>
        <p:txBody>
          <a:bodyPr/>
          <a:lstStyle/>
          <a:p>
            <a:fld id="{E0D2620C-1693-4A7A-B263-E803D2FC3D95}" type="slidenum">
              <a:rPr lang="en-US" smtClean="0"/>
              <a:t>‹#›</a:t>
            </a:fld>
            <a:endParaRPr lang="en-US"/>
          </a:p>
        </p:txBody>
      </p:sp>
    </p:spTree>
    <p:extLst>
      <p:ext uri="{BB962C8B-B14F-4D97-AF65-F5344CB8AC3E}">
        <p14:creationId xmlns:p14="http://schemas.microsoft.com/office/powerpoint/2010/main" val="16419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4C55C-4AA4-B571-61FC-00499E9CBF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207E61-73C6-6A4D-F542-D57AAD3ACD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7CA5C2-9F7A-200B-8D39-7881B9D31B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34E5B5-6F8C-2BA6-6AFE-E1DBE04D3B10}"/>
              </a:ext>
            </a:extLst>
          </p:cNvPr>
          <p:cNvSpPr>
            <a:spLocks noGrp="1"/>
          </p:cNvSpPr>
          <p:nvPr>
            <p:ph type="dt" sz="half" idx="10"/>
          </p:nvPr>
        </p:nvSpPr>
        <p:spPr/>
        <p:txBody>
          <a:bodyPr/>
          <a:lstStyle/>
          <a:p>
            <a:fld id="{0C8DD099-91DB-4329-9BB8-A38F3F0B2230}" type="datetimeFigureOut">
              <a:rPr lang="en-US" smtClean="0"/>
              <a:t>12/1/2025</a:t>
            </a:fld>
            <a:endParaRPr lang="en-US"/>
          </a:p>
        </p:txBody>
      </p:sp>
      <p:sp>
        <p:nvSpPr>
          <p:cNvPr id="6" name="Footer Placeholder 5">
            <a:extLst>
              <a:ext uri="{FF2B5EF4-FFF2-40B4-BE49-F238E27FC236}">
                <a16:creationId xmlns:a16="http://schemas.microsoft.com/office/drawing/2014/main" id="{1656EDFE-820D-697F-911B-AEB4AEE170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8AD5F0-69AD-7A3E-F3A2-1CF7A808EBE6}"/>
              </a:ext>
            </a:extLst>
          </p:cNvPr>
          <p:cNvSpPr>
            <a:spLocks noGrp="1"/>
          </p:cNvSpPr>
          <p:nvPr>
            <p:ph type="sldNum" sz="quarter" idx="12"/>
          </p:nvPr>
        </p:nvSpPr>
        <p:spPr/>
        <p:txBody>
          <a:bodyPr/>
          <a:lstStyle/>
          <a:p>
            <a:fld id="{E0D2620C-1693-4A7A-B263-E803D2FC3D95}" type="slidenum">
              <a:rPr lang="en-US" smtClean="0"/>
              <a:t>‹#›</a:t>
            </a:fld>
            <a:endParaRPr lang="en-US"/>
          </a:p>
        </p:txBody>
      </p:sp>
    </p:spTree>
    <p:extLst>
      <p:ext uri="{BB962C8B-B14F-4D97-AF65-F5344CB8AC3E}">
        <p14:creationId xmlns:p14="http://schemas.microsoft.com/office/powerpoint/2010/main" val="536838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88109-2AD4-199A-DB8F-08A7BD75D4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006600-A742-7C04-5820-C779974370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0F594C-BC0B-0D35-791D-649ABE736A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08BC46-E7F3-24F1-0F2D-F9FB50E33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002F9E-50C4-AD63-47DB-934119C1B6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CAF09C-D286-016C-BA21-692DC314EA3C}"/>
              </a:ext>
            </a:extLst>
          </p:cNvPr>
          <p:cNvSpPr>
            <a:spLocks noGrp="1"/>
          </p:cNvSpPr>
          <p:nvPr>
            <p:ph type="dt" sz="half" idx="10"/>
          </p:nvPr>
        </p:nvSpPr>
        <p:spPr/>
        <p:txBody>
          <a:bodyPr/>
          <a:lstStyle/>
          <a:p>
            <a:fld id="{0C8DD099-91DB-4329-9BB8-A38F3F0B2230}" type="datetimeFigureOut">
              <a:rPr lang="en-US" smtClean="0"/>
              <a:t>12/1/2025</a:t>
            </a:fld>
            <a:endParaRPr lang="en-US"/>
          </a:p>
        </p:txBody>
      </p:sp>
      <p:sp>
        <p:nvSpPr>
          <p:cNvPr id="8" name="Footer Placeholder 7">
            <a:extLst>
              <a:ext uri="{FF2B5EF4-FFF2-40B4-BE49-F238E27FC236}">
                <a16:creationId xmlns:a16="http://schemas.microsoft.com/office/drawing/2014/main" id="{E1499E41-0793-8841-4DEB-F605002AA8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4286F9-586A-6979-D441-5557D8E7410F}"/>
              </a:ext>
            </a:extLst>
          </p:cNvPr>
          <p:cNvSpPr>
            <a:spLocks noGrp="1"/>
          </p:cNvSpPr>
          <p:nvPr>
            <p:ph type="sldNum" sz="quarter" idx="12"/>
          </p:nvPr>
        </p:nvSpPr>
        <p:spPr/>
        <p:txBody>
          <a:bodyPr/>
          <a:lstStyle/>
          <a:p>
            <a:fld id="{E0D2620C-1693-4A7A-B263-E803D2FC3D95}" type="slidenum">
              <a:rPr lang="en-US" smtClean="0"/>
              <a:t>‹#›</a:t>
            </a:fld>
            <a:endParaRPr lang="en-US"/>
          </a:p>
        </p:txBody>
      </p:sp>
    </p:spTree>
    <p:extLst>
      <p:ext uri="{BB962C8B-B14F-4D97-AF65-F5344CB8AC3E}">
        <p14:creationId xmlns:p14="http://schemas.microsoft.com/office/powerpoint/2010/main" val="2395450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5C17-5A94-3947-C264-FB1A98DD46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0927EB-A168-F974-384E-8DE35B38AF25}"/>
              </a:ext>
            </a:extLst>
          </p:cNvPr>
          <p:cNvSpPr>
            <a:spLocks noGrp="1"/>
          </p:cNvSpPr>
          <p:nvPr>
            <p:ph type="dt" sz="half" idx="10"/>
          </p:nvPr>
        </p:nvSpPr>
        <p:spPr/>
        <p:txBody>
          <a:bodyPr/>
          <a:lstStyle/>
          <a:p>
            <a:fld id="{0C8DD099-91DB-4329-9BB8-A38F3F0B2230}" type="datetimeFigureOut">
              <a:rPr lang="en-US" smtClean="0"/>
              <a:t>12/1/2025</a:t>
            </a:fld>
            <a:endParaRPr lang="en-US"/>
          </a:p>
        </p:txBody>
      </p:sp>
      <p:sp>
        <p:nvSpPr>
          <p:cNvPr id="4" name="Footer Placeholder 3">
            <a:extLst>
              <a:ext uri="{FF2B5EF4-FFF2-40B4-BE49-F238E27FC236}">
                <a16:creationId xmlns:a16="http://schemas.microsoft.com/office/drawing/2014/main" id="{1E094221-FC79-9619-02D3-E025CE9571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8D09C4-B044-AD5E-5099-7BA366F9B19A}"/>
              </a:ext>
            </a:extLst>
          </p:cNvPr>
          <p:cNvSpPr>
            <a:spLocks noGrp="1"/>
          </p:cNvSpPr>
          <p:nvPr>
            <p:ph type="sldNum" sz="quarter" idx="12"/>
          </p:nvPr>
        </p:nvSpPr>
        <p:spPr/>
        <p:txBody>
          <a:bodyPr/>
          <a:lstStyle/>
          <a:p>
            <a:fld id="{E0D2620C-1693-4A7A-B263-E803D2FC3D95}" type="slidenum">
              <a:rPr lang="en-US" smtClean="0"/>
              <a:t>‹#›</a:t>
            </a:fld>
            <a:endParaRPr lang="en-US"/>
          </a:p>
        </p:txBody>
      </p:sp>
    </p:spTree>
    <p:extLst>
      <p:ext uri="{BB962C8B-B14F-4D97-AF65-F5344CB8AC3E}">
        <p14:creationId xmlns:p14="http://schemas.microsoft.com/office/powerpoint/2010/main" val="3678111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CA698B-3329-CFBC-6CDC-CEFB267FFB2F}"/>
              </a:ext>
            </a:extLst>
          </p:cNvPr>
          <p:cNvSpPr>
            <a:spLocks noGrp="1"/>
          </p:cNvSpPr>
          <p:nvPr>
            <p:ph type="dt" sz="half" idx="10"/>
          </p:nvPr>
        </p:nvSpPr>
        <p:spPr/>
        <p:txBody>
          <a:bodyPr/>
          <a:lstStyle/>
          <a:p>
            <a:fld id="{0C8DD099-91DB-4329-9BB8-A38F3F0B2230}" type="datetimeFigureOut">
              <a:rPr lang="en-US" smtClean="0"/>
              <a:t>12/1/2025</a:t>
            </a:fld>
            <a:endParaRPr lang="en-US"/>
          </a:p>
        </p:txBody>
      </p:sp>
      <p:sp>
        <p:nvSpPr>
          <p:cNvPr id="3" name="Footer Placeholder 2">
            <a:extLst>
              <a:ext uri="{FF2B5EF4-FFF2-40B4-BE49-F238E27FC236}">
                <a16:creationId xmlns:a16="http://schemas.microsoft.com/office/drawing/2014/main" id="{8314001D-7ACC-D6FE-4BF2-F198FFAADE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2C4ADB-E30E-72EC-B54E-ED253DEF3147}"/>
              </a:ext>
            </a:extLst>
          </p:cNvPr>
          <p:cNvSpPr>
            <a:spLocks noGrp="1"/>
          </p:cNvSpPr>
          <p:nvPr>
            <p:ph type="sldNum" sz="quarter" idx="12"/>
          </p:nvPr>
        </p:nvSpPr>
        <p:spPr/>
        <p:txBody>
          <a:bodyPr/>
          <a:lstStyle/>
          <a:p>
            <a:fld id="{E0D2620C-1693-4A7A-B263-E803D2FC3D95}" type="slidenum">
              <a:rPr lang="en-US" smtClean="0"/>
              <a:t>‹#›</a:t>
            </a:fld>
            <a:endParaRPr lang="en-US"/>
          </a:p>
        </p:txBody>
      </p:sp>
    </p:spTree>
    <p:extLst>
      <p:ext uri="{BB962C8B-B14F-4D97-AF65-F5344CB8AC3E}">
        <p14:creationId xmlns:p14="http://schemas.microsoft.com/office/powerpoint/2010/main" val="1819397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77A2C-38FF-4708-9174-26DF843B3A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8EFE7A-DB6E-D333-CF7D-82616DED4E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220B30-44B9-EE3B-300F-DA97D9CF2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FB5749-27AD-07C3-8DCA-307A421BCC31}"/>
              </a:ext>
            </a:extLst>
          </p:cNvPr>
          <p:cNvSpPr>
            <a:spLocks noGrp="1"/>
          </p:cNvSpPr>
          <p:nvPr>
            <p:ph type="dt" sz="half" idx="10"/>
          </p:nvPr>
        </p:nvSpPr>
        <p:spPr/>
        <p:txBody>
          <a:bodyPr/>
          <a:lstStyle/>
          <a:p>
            <a:fld id="{0C8DD099-91DB-4329-9BB8-A38F3F0B2230}" type="datetimeFigureOut">
              <a:rPr lang="en-US" smtClean="0"/>
              <a:t>12/1/2025</a:t>
            </a:fld>
            <a:endParaRPr lang="en-US"/>
          </a:p>
        </p:txBody>
      </p:sp>
      <p:sp>
        <p:nvSpPr>
          <p:cNvPr id="6" name="Footer Placeholder 5">
            <a:extLst>
              <a:ext uri="{FF2B5EF4-FFF2-40B4-BE49-F238E27FC236}">
                <a16:creationId xmlns:a16="http://schemas.microsoft.com/office/drawing/2014/main" id="{10BF68C0-A102-0CE7-9412-33ED854E16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614816-9E48-A0F1-A352-9C0F7B6BD84C}"/>
              </a:ext>
            </a:extLst>
          </p:cNvPr>
          <p:cNvSpPr>
            <a:spLocks noGrp="1"/>
          </p:cNvSpPr>
          <p:nvPr>
            <p:ph type="sldNum" sz="quarter" idx="12"/>
          </p:nvPr>
        </p:nvSpPr>
        <p:spPr/>
        <p:txBody>
          <a:bodyPr/>
          <a:lstStyle/>
          <a:p>
            <a:fld id="{E0D2620C-1693-4A7A-B263-E803D2FC3D95}" type="slidenum">
              <a:rPr lang="en-US" smtClean="0"/>
              <a:t>‹#›</a:t>
            </a:fld>
            <a:endParaRPr lang="en-US"/>
          </a:p>
        </p:txBody>
      </p:sp>
    </p:spTree>
    <p:extLst>
      <p:ext uri="{BB962C8B-B14F-4D97-AF65-F5344CB8AC3E}">
        <p14:creationId xmlns:p14="http://schemas.microsoft.com/office/powerpoint/2010/main" val="3199598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079B-7791-377A-62F5-1696ECA31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A58632-64F3-CD0D-38BF-ED89A33A8B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9E0245-D055-A0A4-42F6-EE747DBC47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6FD315-5F12-7298-15A1-925BD08D900A}"/>
              </a:ext>
            </a:extLst>
          </p:cNvPr>
          <p:cNvSpPr>
            <a:spLocks noGrp="1"/>
          </p:cNvSpPr>
          <p:nvPr>
            <p:ph type="dt" sz="half" idx="10"/>
          </p:nvPr>
        </p:nvSpPr>
        <p:spPr/>
        <p:txBody>
          <a:bodyPr/>
          <a:lstStyle/>
          <a:p>
            <a:fld id="{0C8DD099-91DB-4329-9BB8-A38F3F0B2230}" type="datetimeFigureOut">
              <a:rPr lang="en-US" smtClean="0"/>
              <a:t>12/1/2025</a:t>
            </a:fld>
            <a:endParaRPr lang="en-US"/>
          </a:p>
        </p:txBody>
      </p:sp>
      <p:sp>
        <p:nvSpPr>
          <p:cNvPr id="6" name="Footer Placeholder 5">
            <a:extLst>
              <a:ext uri="{FF2B5EF4-FFF2-40B4-BE49-F238E27FC236}">
                <a16:creationId xmlns:a16="http://schemas.microsoft.com/office/drawing/2014/main" id="{07E24B29-54D7-35EE-8F32-05AD743A4D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BF8A4D-4184-7578-B74F-FFA447FBA8B0}"/>
              </a:ext>
            </a:extLst>
          </p:cNvPr>
          <p:cNvSpPr>
            <a:spLocks noGrp="1"/>
          </p:cNvSpPr>
          <p:nvPr>
            <p:ph type="sldNum" sz="quarter" idx="12"/>
          </p:nvPr>
        </p:nvSpPr>
        <p:spPr/>
        <p:txBody>
          <a:bodyPr/>
          <a:lstStyle/>
          <a:p>
            <a:fld id="{E0D2620C-1693-4A7A-B263-E803D2FC3D95}" type="slidenum">
              <a:rPr lang="en-US" smtClean="0"/>
              <a:t>‹#›</a:t>
            </a:fld>
            <a:endParaRPr lang="en-US"/>
          </a:p>
        </p:txBody>
      </p:sp>
    </p:spTree>
    <p:extLst>
      <p:ext uri="{BB962C8B-B14F-4D97-AF65-F5344CB8AC3E}">
        <p14:creationId xmlns:p14="http://schemas.microsoft.com/office/powerpoint/2010/main" val="1087275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C41D44-1349-A530-9C88-6F8734586F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3AD446-EF25-6AA3-7FF1-D1EB08035D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0B2B3E-0EC3-B94F-03D6-83876DCEDC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C8DD099-91DB-4329-9BB8-A38F3F0B2230}" type="datetimeFigureOut">
              <a:rPr lang="en-US" smtClean="0"/>
              <a:t>12/1/2025</a:t>
            </a:fld>
            <a:endParaRPr lang="en-US"/>
          </a:p>
        </p:txBody>
      </p:sp>
      <p:sp>
        <p:nvSpPr>
          <p:cNvPr id="5" name="Footer Placeholder 4">
            <a:extLst>
              <a:ext uri="{FF2B5EF4-FFF2-40B4-BE49-F238E27FC236}">
                <a16:creationId xmlns:a16="http://schemas.microsoft.com/office/drawing/2014/main" id="{46F2EEE1-7F64-C9A7-51DE-837FED4BE8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5B6CF41-5B6E-4CAA-F369-3831CC7832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D2620C-1693-4A7A-B263-E803D2FC3D95}" type="slidenum">
              <a:rPr lang="en-US" smtClean="0"/>
              <a:t>‹#›</a:t>
            </a:fld>
            <a:endParaRPr lang="en-US"/>
          </a:p>
        </p:txBody>
      </p:sp>
    </p:spTree>
    <p:extLst>
      <p:ext uri="{BB962C8B-B14F-4D97-AF65-F5344CB8AC3E}">
        <p14:creationId xmlns:p14="http://schemas.microsoft.com/office/powerpoint/2010/main" val="3753949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mailto:chuckaby@northtopsailbeachnc.gov"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codelibrary.amlegal.com/codes/northtopsailbeach/latest/topsail_nc/0-0-0-2088"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www.northtopsailbeachnc.gov/wm/page/waste-recycling"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www.northtopsailbeachnc.gov/wm/page/waste-recycl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codelibrary.amlegal.com/codes/northtopsailbeach/latest/topsail_nc/0-0-0-2135" TargetMode="External"/><Relationship Id="rId3" Type="http://schemas.microsoft.com/office/2007/relationships/hdphoto" Target="../media/hdphoto1.wdp"/><Relationship Id="rId7" Type="http://schemas.openxmlformats.org/officeDocument/2006/relationships/hyperlink" Target="https://codelibrary.amlegal.com/codes/northtopsailbeach/latest/topsail_nc/0-0-0-114#JD_1-5"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codelibrary.amlegal.com/codes/northtopsailbeach/latest/topsail_nc/0-0-0-2120" TargetMode="External"/><Relationship Id="rId5" Type="http://schemas.openxmlformats.org/officeDocument/2006/relationships/hyperlink" Target="https://codelibrary.amlegal.com/codes/northtopsailbeach/latest/topsail_nc/0-0-0-2111" TargetMode="External"/><Relationship Id="rId4" Type="http://schemas.openxmlformats.org/officeDocument/2006/relationships/hyperlink" Target="https://codelibrary.amlegal.com/codes/northtopsailbeach/latest/topsail_nc/0-0-0-2102"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9" name="Picture 8" descr="A green truck with a large scoop on the top&#10;&#10;AI-generated content may be incorrect.">
            <a:extLst>
              <a:ext uri="{FF2B5EF4-FFF2-40B4-BE49-F238E27FC236}">
                <a16:creationId xmlns:a16="http://schemas.microsoft.com/office/drawing/2014/main" id="{6EC38041-E448-ECDB-2575-2A12F87115D6}"/>
              </a:ext>
            </a:extLst>
          </p:cNvPr>
          <p:cNvPicPr>
            <a:picLocks noChangeAspect="1"/>
          </p:cNvPicPr>
          <p:nvPr/>
        </p:nvPicPr>
        <p:blipFill>
          <a:blip r:embed="rId2">
            <a:extLst>
              <a:ext uri="{28A0092B-C50C-407E-A947-70E740481C1C}">
                <a14:useLocalDpi xmlns:a14="http://schemas.microsoft.com/office/drawing/2010/main" val="0"/>
              </a:ext>
            </a:extLst>
          </a:blip>
          <a:srcRect l="6770" r="24810" b="-2"/>
          <a:stretch>
            <a:fillRect/>
          </a:stretch>
        </p:blipFill>
        <p:spPr>
          <a:xfrm>
            <a:off x="8115298" y="-6"/>
            <a:ext cx="4076702" cy="4468876"/>
          </a:xfrm>
          <a:prstGeom prst="rect">
            <a:avLst/>
          </a:prstGeom>
        </p:spPr>
      </p:pic>
      <p:sp>
        <p:nvSpPr>
          <p:cNvPr id="16" name="Rectangle 15">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466372"/>
            <a:ext cx="12191998" cy="2390128"/>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4464543"/>
            <a:ext cx="8115300" cy="23919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69" y="4466372"/>
            <a:ext cx="12201266" cy="2390128"/>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8" y="4466372"/>
            <a:ext cx="4081336" cy="2390128"/>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35" y="4486258"/>
            <a:ext cx="12194550" cy="1968154"/>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625ED14-F0D2-4FCA-87F3-4E3D2A03D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34054">
            <a:off x="6748954" y="2254165"/>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31000">
                <a:schemeClr val="accent1">
                  <a:alpha val="0"/>
                </a:schemeClr>
              </a:gs>
              <a:gs pos="85000">
                <a:schemeClr val="accent1">
                  <a:alpha val="17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9258A13D-8BAE-14DC-7F08-91FFC1BAE7FD}"/>
              </a:ext>
            </a:extLst>
          </p:cNvPr>
          <p:cNvSpPr txBox="1"/>
          <p:nvPr/>
        </p:nvSpPr>
        <p:spPr>
          <a:xfrm>
            <a:off x="1127573" y="4905953"/>
            <a:ext cx="9932691" cy="85874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600" kern="1200" dirty="0">
                <a:solidFill>
                  <a:srgbClr val="FFFFFF"/>
                </a:solidFill>
                <a:latin typeface="+mj-lt"/>
                <a:ea typeface="+mj-ea"/>
                <a:cs typeface="+mj-cs"/>
              </a:rPr>
              <a:t>A Guide to Solid Waste Success!</a:t>
            </a:r>
          </a:p>
        </p:txBody>
      </p:sp>
      <p:pic>
        <p:nvPicPr>
          <p:cNvPr id="5" name="Picture 4" descr="A white sign with black text">
            <a:extLst>
              <a:ext uri="{FF2B5EF4-FFF2-40B4-BE49-F238E27FC236}">
                <a16:creationId xmlns:a16="http://schemas.microsoft.com/office/drawing/2014/main" id="{C2BAB38B-421F-25D1-93DA-E0563E988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67" y="846667"/>
            <a:ext cx="7175874" cy="2391958"/>
          </a:xfrm>
          <a:prstGeom prst="rect">
            <a:avLst/>
          </a:prstGeom>
        </p:spPr>
      </p:pic>
    </p:spTree>
    <p:extLst>
      <p:ext uri="{BB962C8B-B14F-4D97-AF65-F5344CB8AC3E}">
        <p14:creationId xmlns:p14="http://schemas.microsoft.com/office/powerpoint/2010/main" val="361197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logo with text on it&#10;&#10;AI-generated content may be incorrect.">
            <a:extLst>
              <a:ext uri="{FF2B5EF4-FFF2-40B4-BE49-F238E27FC236}">
                <a16:creationId xmlns:a16="http://schemas.microsoft.com/office/drawing/2014/main" id="{FA79615C-0F2A-EEBD-3753-3B1070806454}"/>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13733" r="11345" b="-1"/>
          <a:stretch>
            <a:fillRect/>
          </a:stretch>
        </p:blipFill>
        <p:spPr>
          <a:xfrm>
            <a:off x="2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p:spPr>
      </p:pic>
      <p:pic>
        <p:nvPicPr>
          <p:cNvPr id="9" name="Picture 8" descr="A black and green trash can&#10;&#10;AI-generated content may be incorrect.">
            <a:extLst>
              <a:ext uri="{FF2B5EF4-FFF2-40B4-BE49-F238E27FC236}">
                <a16:creationId xmlns:a16="http://schemas.microsoft.com/office/drawing/2014/main" id="{F5F5A88E-FC73-0C2B-5084-3AA5D2D08812}"/>
              </a:ext>
            </a:extLst>
          </p:cNvPr>
          <p:cNvPicPr>
            <a:picLocks noChangeAspect="1"/>
          </p:cNvPicPr>
          <p:nvPr/>
        </p:nvPicPr>
        <p:blipFill>
          <a:blip r:embed="rId4">
            <a:extLst>
              <a:ext uri="{28A0092B-C50C-407E-A947-70E740481C1C}">
                <a14:useLocalDpi xmlns:a14="http://schemas.microsoft.com/office/drawing/2010/main" val="0"/>
              </a:ext>
            </a:extLst>
          </a:blip>
          <a:srcRect t="5463" r="-8" b="1368"/>
          <a:stretch>
            <a:fillRect/>
          </a:stretch>
        </p:blipFill>
        <p:spPr>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sp>
        <p:nvSpPr>
          <p:cNvPr id="12" name="TextBox 11">
            <a:extLst>
              <a:ext uri="{FF2B5EF4-FFF2-40B4-BE49-F238E27FC236}">
                <a16:creationId xmlns:a16="http://schemas.microsoft.com/office/drawing/2014/main" id="{35719E45-0B8D-87AC-8294-836776F48777}"/>
              </a:ext>
            </a:extLst>
          </p:cNvPr>
          <p:cNvSpPr txBox="1"/>
          <p:nvPr/>
        </p:nvSpPr>
        <p:spPr>
          <a:xfrm>
            <a:off x="517842" y="1005840"/>
            <a:ext cx="6199632" cy="5078313"/>
          </a:xfrm>
          <a:prstGeom prst="rect">
            <a:avLst/>
          </a:prstGeom>
          <a:noFill/>
        </p:spPr>
        <p:txBody>
          <a:bodyPr wrap="square" rtlCol="0">
            <a:spAutoFit/>
          </a:bodyPr>
          <a:lstStyle/>
          <a:p>
            <a:r>
              <a:rPr lang="en-US" sz="2400" u="sng" dirty="0">
                <a:solidFill>
                  <a:schemeClr val="tx2"/>
                </a:solidFill>
              </a:rPr>
              <a:t>For NEW residents establishing service:</a:t>
            </a:r>
            <a:endParaRPr lang="en-US" dirty="0">
              <a:solidFill>
                <a:schemeClr val="tx2"/>
              </a:solidFill>
            </a:endParaRPr>
          </a:p>
          <a:p>
            <a:pPr marL="285750" indent="-285750">
              <a:buFont typeface="Arial" panose="020B0604020202020204" pitchFamily="34" charset="0"/>
              <a:buChar char="•"/>
            </a:pPr>
            <a:r>
              <a:rPr lang="en-US" dirty="0">
                <a:solidFill>
                  <a:schemeClr val="tx2"/>
                </a:solidFill>
              </a:rPr>
              <a:t>Call 910-650-0863 or email </a:t>
            </a:r>
            <a:r>
              <a:rPr lang="en-US" dirty="0">
                <a:solidFill>
                  <a:schemeClr val="tx2"/>
                </a:solidFill>
                <a:hlinkClick r:id="rId5"/>
              </a:rPr>
              <a:t>chuckaby@northtopsailbeachnc.gov</a:t>
            </a:r>
            <a:br>
              <a:rPr lang="en-US" dirty="0">
                <a:solidFill>
                  <a:schemeClr val="tx2"/>
                </a:solidFill>
              </a:rPr>
            </a:br>
            <a:endParaRPr lang="en-US" dirty="0">
              <a:solidFill>
                <a:schemeClr val="tx2"/>
              </a:solidFill>
            </a:endParaRPr>
          </a:p>
          <a:p>
            <a:r>
              <a:rPr lang="en-US" dirty="0">
                <a:solidFill>
                  <a:schemeClr val="tx2"/>
                </a:solidFill>
              </a:rPr>
              <a:t>*You MUST have your address, and ONWASA information to verify with our staff.</a:t>
            </a:r>
          </a:p>
          <a:p>
            <a:endParaRPr lang="en-US" dirty="0">
              <a:solidFill>
                <a:schemeClr val="tx2"/>
              </a:solidFill>
            </a:endParaRPr>
          </a:p>
          <a:p>
            <a:r>
              <a:rPr lang="en-US" sz="2400" u="sng" dirty="0">
                <a:solidFill>
                  <a:schemeClr val="tx2"/>
                </a:solidFill>
              </a:rPr>
              <a:t>For Service Complaints, Broken or Damaged and Missing carts:</a:t>
            </a:r>
            <a:endParaRPr lang="en-US" dirty="0">
              <a:solidFill>
                <a:schemeClr val="tx2"/>
              </a:solidFill>
            </a:endParaRPr>
          </a:p>
          <a:p>
            <a:pPr marL="285750" indent="-285750">
              <a:buFont typeface="Arial" panose="020B0604020202020204" pitchFamily="34" charset="0"/>
              <a:buChar char="•"/>
            </a:pPr>
            <a:r>
              <a:rPr lang="en-US" dirty="0">
                <a:solidFill>
                  <a:schemeClr val="tx2"/>
                </a:solidFill>
              </a:rPr>
              <a:t>Call GFLs customer service line at 252-339-0290</a:t>
            </a: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a:p>
            <a:r>
              <a:rPr lang="en-US" dirty="0">
                <a:solidFill>
                  <a:schemeClr val="tx2"/>
                </a:solidFill>
              </a:rPr>
              <a:t>GFL will be the resource to answer any  and all questions concerning schedules, fees, do’s and don’ts, as well as bulk item pickups for households.</a:t>
            </a:r>
          </a:p>
          <a:p>
            <a:endParaRPr lang="en-US" dirty="0">
              <a:solidFill>
                <a:schemeClr val="tx2"/>
              </a:solidFill>
            </a:endParaRPr>
          </a:p>
        </p:txBody>
      </p:sp>
      <p:sp>
        <p:nvSpPr>
          <p:cNvPr id="13" name="Rectangle 12">
            <a:extLst>
              <a:ext uri="{FF2B5EF4-FFF2-40B4-BE49-F238E27FC236}">
                <a16:creationId xmlns:a16="http://schemas.microsoft.com/office/drawing/2014/main" id="{0B26C176-CDF5-196F-B84F-25CEE750A7FD}"/>
              </a:ext>
            </a:extLst>
          </p:cNvPr>
          <p:cNvSpPr/>
          <p:nvPr/>
        </p:nvSpPr>
        <p:spPr>
          <a:xfrm>
            <a:off x="3547128" y="0"/>
            <a:ext cx="5244063"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Who to contact? </a:t>
            </a:r>
          </a:p>
        </p:txBody>
      </p:sp>
    </p:spTree>
    <p:extLst>
      <p:ext uri="{BB962C8B-B14F-4D97-AF65-F5344CB8AC3E}">
        <p14:creationId xmlns:p14="http://schemas.microsoft.com/office/powerpoint/2010/main" val="1551724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80413E-01DE-DA4B-5BC4-9254F4316420}"/>
            </a:ext>
          </a:extLst>
        </p:cNvPr>
        <p:cNvGrpSpPr/>
        <p:nvPr/>
      </p:nvGrpSpPr>
      <p:grpSpPr>
        <a:xfrm>
          <a:off x="0" y="0"/>
          <a:ext cx="0" cy="0"/>
          <a:chOff x="0" y="0"/>
          <a:chExt cx="0" cy="0"/>
        </a:xfrm>
      </p:grpSpPr>
      <p:pic>
        <p:nvPicPr>
          <p:cNvPr id="11" name="Picture 10" descr="A logo with text on it&#10;&#10;AI-generated content may be incorrect.">
            <a:extLst>
              <a:ext uri="{FF2B5EF4-FFF2-40B4-BE49-F238E27FC236}">
                <a16:creationId xmlns:a16="http://schemas.microsoft.com/office/drawing/2014/main" id="{C9FAFE9E-0A37-0AF0-82C5-2EB74587724D}"/>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13733" r="11345" b="-1"/>
          <a:stretch>
            <a:fillRect/>
          </a:stretch>
        </p:blipFill>
        <p:spPr>
          <a:xfrm>
            <a:off x="2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p:spPr>
      </p:pic>
      <p:pic>
        <p:nvPicPr>
          <p:cNvPr id="9" name="Picture 8" descr="A black and green trash can&#10;&#10;AI-generated content may be incorrect.">
            <a:extLst>
              <a:ext uri="{FF2B5EF4-FFF2-40B4-BE49-F238E27FC236}">
                <a16:creationId xmlns:a16="http://schemas.microsoft.com/office/drawing/2014/main" id="{205314DD-D429-C8AD-3C29-62BD11FE72AC}"/>
              </a:ext>
            </a:extLst>
          </p:cNvPr>
          <p:cNvPicPr>
            <a:picLocks noChangeAspect="1"/>
          </p:cNvPicPr>
          <p:nvPr/>
        </p:nvPicPr>
        <p:blipFill>
          <a:blip r:embed="rId4">
            <a:extLst>
              <a:ext uri="{28A0092B-C50C-407E-A947-70E740481C1C}">
                <a14:useLocalDpi xmlns:a14="http://schemas.microsoft.com/office/drawing/2010/main" val="0"/>
              </a:ext>
            </a:extLst>
          </a:blip>
          <a:srcRect t="5463" r="-8" b="1368"/>
          <a:stretch>
            <a:fillRect/>
          </a:stretch>
        </p:blipFill>
        <p:spPr>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sp>
        <p:nvSpPr>
          <p:cNvPr id="12" name="TextBox 11">
            <a:extLst>
              <a:ext uri="{FF2B5EF4-FFF2-40B4-BE49-F238E27FC236}">
                <a16:creationId xmlns:a16="http://schemas.microsoft.com/office/drawing/2014/main" id="{270AB3C3-89BE-7418-BE5F-88301BA68071}"/>
              </a:ext>
            </a:extLst>
          </p:cNvPr>
          <p:cNvSpPr txBox="1"/>
          <p:nvPr/>
        </p:nvSpPr>
        <p:spPr>
          <a:xfrm>
            <a:off x="517842" y="1164344"/>
            <a:ext cx="6199632" cy="3693319"/>
          </a:xfrm>
          <a:prstGeom prst="rect">
            <a:avLst/>
          </a:prstGeom>
          <a:noFill/>
        </p:spPr>
        <p:txBody>
          <a:bodyPr wrap="square" rtlCol="0">
            <a:spAutoFit/>
          </a:bodyPr>
          <a:lstStyle/>
          <a:p>
            <a:r>
              <a:rPr lang="en-US" sz="2400" u="sng" dirty="0">
                <a:solidFill>
                  <a:schemeClr val="tx2"/>
                </a:solidFill>
              </a:rPr>
              <a:t>Public Works </a:t>
            </a:r>
          </a:p>
          <a:p>
            <a:r>
              <a:rPr lang="en-US" sz="1400" dirty="0">
                <a:solidFill>
                  <a:schemeClr val="tx2"/>
                </a:solidFill>
              </a:rPr>
              <a:t>We can assist with any concerns which become repetitive like missed pickups, etc. </a:t>
            </a:r>
          </a:p>
          <a:p>
            <a:endParaRPr lang="en-US" sz="1400" dirty="0">
              <a:solidFill>
                <a:schemeClr val="tx2"/>
              </a:solidFill>
            </a:endParaRPr>
          </a:p>
          <a:p>
            <a:r>
              <a:rPr lang="en-US" sz="1400" dirty="0">
                <a:solidFill>
                  <a:schemeClr val="tx2"/>
                </a:solidFill>
              </a:rPr>
              <a:t>Public Works does not enforce code, nor do we handle billing or payments. This is something we assist residents with due to its adjacency to the GFL services at our public beach access and collection sites.</a:t>
            </a:r>
          </a:p>
          <a:p>
            <a:endParaRPr lang="en-US" sz="1400" dirty="0">
              <a:solidFill>
                <a:schemeClr val="tx2"/>
              </a:solidFill>
            </a:endParaRPr>
          </a:p>
          <a:p>
            <a:r>
              <a:rPr lang="en-US" sz="2400" u="sng" dirty="0">
                <a:solidFill>
                  <a:schemeClr val="tx2"/>
                </a:solidFill>
              </a:rPr>
              <a:t>Code Enforcement</a:t>
            </a:r>
          </a:p>
          <a:p>
            <a:r>
              <a:rPr lang="en-US" sz="1400" dirty="0">
                <a:solidFill>
                  <a:schemeClr val="tx2"/>
                </a:solidFill>
              </a:rPr>
              <a:t>For any questions about code enforcement on the ordinances found here </a:t>
            </a:r>
            <a:r>
              <a:rPr lang="en-US" sz="1400" dirty="0">
                <a:solidFill>
                  <a:schemeClr val="tx2"/>
                </a:solidFill>
                <a:hlinkClick r:id="rId5"/>
              </a:rPr>
              <a:t>https://codelibrary.amlegal.com/codes/northtopsailbeach/latest/topsail_nc/0-0-0-2088</a:t>
            </a:r>
            <a:r>
              <a:rPr lang="en-US" sz="1400" dirty="0">
                <a:solidFill>
                  <a:schemeClr val="tx2"/>
                </a:solidFill>
              </a:rPr>
              <a:t> related to residential solid waste, call 910-581-2042.</a:t>
            </a:r>
          </a:p>
          <a:p>
            <a:endParaRPr lang="en-US" sz="1400" dirty="0">
              <a:solidFill>
                <a:schemeClr val="tx2"/>
              </a:solidFill>
            </a:endParaRPr>
          </a:p>
          <a:p>
            <a:endParaRPr lang="en-US" sz="1400" dirty="0">
              <a:solidFill>
                <a:schemeClr val="tx2"/>
              </a:solidFill>
            </a:endParaRPr>
          </a:p>
          <a:p>
            <a:endParaRPr lang="en-US" dirty="0">
              <a:solidFill>
                <a:schemeClr val="tx2"/>
              </a:solidFill>
            </a:endParaRPr>
          </a:p>
        </p:txBody>
      </p:sp>
      <p:sp>
        <p:nvSpPr>
          <p:cNvPr id="13" name="Rectangle 12">
            <a:extLst>
              <a:ext uri="{FF2B5EF4-FFF2-40B4-BE49-F238E27FC236}">
                <a16:creationId xmlns:a16="http://schemas.microsoft.com/office/drawing/2014/main" id="{E5456FC8-E4EE-EA9B-31EB-D28D569FAB64}"/>
              </a:ext>
            </a:extLst>
          </p:cNvPr>
          <p:cNvSpPr/>
          <p:nvPr/>
        </p:nvSpPr>
        <p:spPr>
          <a:xfrm>
            <a:off x="3617658" y="0"/>
            <a:ext cx="5103000"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Who to contact?</a:t>
            </a:r>
          </a:p>
        </p:txBody>
      </p:sp>
    </p:spTree>
    <p:extLst>
      <p:ext uri="{BB962C8B-B14F-4D97-AF65-F5344CB8AC3E}">
        <p14:creationId xmlns:p14="http://schemas.microsoft.com/office/powerpoint/2010/main" val="3715814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31EE6C-6261-1A0A-5B33-9A48060A07F2}"/>
            </a:ext>
          </a:extLst>
        </p:cNvPr>
        <p:cNvGrpSpPr/>
        <p:nvPr/>
      </p:nvGrpSpPr>
      <p:grpSpPr>
        <a:xfrm>
          <a:off x="0" y="0"/>
          <a:ext cx="0" cy="0"/>
          <a:chOff x="0" y="0"/>
          <a:chExt cx="0" cy="0"/>
        </a:xfrm>
      </p:grpSpPr>
      <p:pic>
        <p:nvPicPr>
          <p:cNvPr id="11" name="Picture 10" descr="A logo with text on it&#10;&#10;AI-generated content may be incorrect.">
            <a:extLst>
              <a:ext uri="{FF2B5EF4-FFF2-40B4-BE49-F238E27FC236}">
                <a16:creationId xmlns:a16="http://schemas.microsoft.com/office/drawing/2014/main" id="{EE821FD2-7841-805B-B242-84C2FD454AD1}"/>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13733" r="11345" b="-1"/>
          <a:stretch>
            <a:fillRect/>
          </a:stretch>
        </p:blipFill>
        <p:spPr>
          <a:xfrm>
            <a:off x="2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p:spPr>
      </p:pic>
      <p:pic>
        <p:nvPicPr>
          <p:cNvPr id="9" name="Picture 8" descr="A black and green trash can&#10;&#10;AI-generated content may be incorrect.">
            <a:extLst>
              <a:ext uri="{FF2B5EF4-FFF2-40B4-BE49-F238E27FC236}">
                <a16:creationId xmlns:a16="http://schemas.microsoft.com/office/drawing/2014/main" id="{96589987-D9A1-8466-C259-D921B4E3ECAB}"/>
              </a:ext>
            </a:extLst>
          </p:cNvPr>
          <p:cNvPicPr>
            <a:picLocks noChangeAspect="1"/>
          </p:cNvPicPr>
          <p:nvPr/>
        </p:nvPicPr>
        <p:blipFill>
          <a:blip r:embed="rId4">
            <a:extLst>
              <a:ext uri="{28A0092B-C50C-407E-A947-70E740481C1C}">
                <a14:useLocalDpi xmlns:a14="http://schemas.microsoft.com/office/drawing/2010/main" val="0"/>
              </a:ext>
            </a:extLst>
          </a:blip>
          <a:srcRect t="5463" r="-8" b="1368"/>
          <a:stretch>
            <a:fillRect/>
          </a:stretch>
        </p:blipFill>
        <p:spPr>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sp>
        <p:nvSpPr>
          <p:cNvPr id="12" name="TextBox 11">
            <a:extLst>
              <a:ext uri="{FF2B5EF4-FFF2-40B4-BE49-F238E27FC236}">
                <a16:creationId xmlns:a16="http://schemas.microsoft.com/office/drawing/2014/main" id="{75F81D8D-807B-1474-9FAC-F0298FE6A007}"/>
              </a:ext>
            </a:extLst>
          </p:cNvPr>
          <p:cNvSpPr txBox="1"/>
          <p:nvPr/>
        </p:nvSpPr>
        <p:spPr>
          <a:xfrm>
            <a:off x="517842" y="1005840"/>
            <a:ext cx="6199632" cy="5724644"/>
          </a:xfrm>
          <a:prstGeom prst="rect">
            <a:avLst/>
          </a:prstGeom>
          <a:noFill/>
        </p:spPr>
        <p:txBody>
          <a:bodyPr wrap="square" rtlCol="0">
            <a:spAutoFit/>
          </a:bodyPr>
          <a:lstStyle/>
          <a:p>
            <a:r>
              <a:rPr lang="en-US" sz="2400" u="sng" dirty="0">
                <a:solidFill>
                  <a:schemeClr val="tx2"/>
                </a:solidFill>
              </a:rPr>
              <a:t>Steps for NEW residents establishing service:</a:t>
            </a:r>
            <a:endParaRPr lang="en-US" dirty="0">
              <a:solidFill>
                <a:schemeClr val="tx2"/>
              </a:solidFill>
            </a:endParaRPr>
          </a:p>
          <a:p>
            <a:pPr marL="342900" indent="-342900">
              <a:buFont typeface="+mj-lt"/>
              <a:buAutoNum type="arabicPeriod"/>
            </a:pPr>
            <a:r>
              <a:rPr lang="en-US" dirty="0">
                <a:solidFill>
                  <a:schemeClr val="tx2"/>
                </a:solidFill>
              </a:rPr>
              <a:t>Scan the QR Code at the bottom of this slide.</a:t>
            </a:r>
          </a:p>
          <a:p>
            <a:pPr marL="342900" indent="-342900">
              <a:buFont typeface="+mj-lt"/>
              <a:buAutoNum type="arabicPeriod"/>
            </a:pPr>
            <a:r>
              <a:rPr lang="en-US" dirty="0">
                <a:solidFill>
                  <a:schemeClr val="tx2"/>
                </a:solidFill>
              </a:rPr>
              <a:t>Click megaphone icon under SUBMIT REQUEST: section</a:t>
            </a:r>
          </a:p>
          <a:p>
            <a:pPr marL="342900" indent="-342900">
              <a:buFont typeface="+mj-lt"/>
              <a:buAutoNum type="arabicPeriod"/>
            </a:pPr>
            <a:r>
              <a:rPr lang="en-US" dirty="0">
                <a:solidFill>
                  <a:schemeClr val="tx2"/>
                </a:solidFill>
              </a:rPr>
              <a:t>Provide your;</a:t>
            </a:r>
          </a:p>
          <a:p>
            <a:pPr marL="800100" lvl="1" indent="-342900">
              <a:buFont typeface="+mj-lt"/>
              <a:buAutoNum type="alphaLcParenR"/>
            </a:pPr>
            <a:r>
              <a:rPr lang="en-US" dirty="0">
                <a:solidFill>
                  <a:schemeClr val="tx2"/>
                </a:solidFill>
              </a:rPr>
              <a:t>Full name</a:t>
            </a:r>
          </a:p>
          <a:p>
            <a:pPr marL="800100" lvl="1" indent="-342900">
              <a:buFont typeface="+mj-lt"/>
              <a:buAutoNum type="alphaLcParenR"/>
            </a:pPr>
            <a:r>
              <a:rPr lang="en-US" dirty="0">
                <a:solidFill>
                  <a:schemeClr val="tx2"/>
                </a:solidFill>
              </a:rPr>
              <a:t>Email address</a:t>
            </a:r>
          </a:p>
          <a:p>
            <a:pPr marL="800100" lvl="1" indent="-342900">
              <a:buFont typeface="+mj-lt"/>
              <a:buAutoNum type="alphaLcParenR"/>
            </a:pPr>
            <a:r>
              <a:rPr lang="en-US" dirty="0">
                <a:solidFill>
                  <a:schemeClr val="tx2"/>
                </a:solidFill>
              </a:rPr>
              <a:t>Description of Issue (REQUESTING CART, REGISTERING CART, REQUEST CART REMOVAL)</a:t>
            </a:r>
          </a:p>
          <a:p>
            <a:pPr marL="800100" lvl="1" indent="-342900">
              <a:buFont typeface="+mj-lt"/>
              <a:buAutoNum type="alphaLcParenR"/>
            </a:pPr>
            <a:r>
              <a:rPr lang="en-US" dirty="0">
                <a:solidFill>
                  <a:schemeClr val="tx2"/>
                </a:solidFill>
              </a:rPr>
              <a:t>Phone number</a:t>
            </a:r>
          </a:p>
          <a:p>
            <a:pPr marL="800100" lvl="1" indent="-342900">
              <a:buFont typeface="+mj-lt"/>
              <a:buAutoNum type="alphaLcParenR"/>
            </a:pPr>
            <a:r>
              <a:rPr lang="en-US" dirty="0">
                <a:solidFill>
                  <a:schemeClr val="tx2"/>
                </a:solidFill>
              </a:rPr>
              <a:t>Location/address (tap the map to assist you)</a:t>
            </a:r>
          </a:p>
          <a:p>
            <a:pPr marL="800100" lvl="1" indent="-342900">
              <a:buFont typeface="+mj-lt"/>
              <a:buAutoNum type="alphaLcParenR"/>
            </a:pPr>
            <a:r>
              <a:rPr lang="en-US" dirty="0">
                <a:solidFill>
                  <a:schemeClr val="tx2"/>
                </a:solidFill>
              </a:rPr>
              <a:t>Work Type (please select OTHER)</a:t>
            </a:r>
          </a:p>
          <a:p>
            <a:pPr marL="342900" indent="-342900">
              <a:buFont typeface="+mj-lt"/>
              <a:buAutoNum type="arabicPeriod"/>
            </a:pPr>
            <a:r>
              <a:rPr lang="en-US" dirty="0">
                <a:solidFill>
                  <a:schemeClr val="tx2"/>
                </a:solidFill>
              </a:rPr>
              <a:t>Upload photographs of your carts for REGISTERING CART (serial numbers located on the front of cart)</a:t>
            </a:r>
          </a:p>
          <a:p>
            <a:pPr marL="342900" indent="-342900">
              <a:buFont typeface="+mj-lt"/>
              <a:buAutoNum type="arabicPeriod"/>
            </a:pPr>
            <a:r>
              <a:rPr lang="en-US" dirty="0">
                <a:solidFill>
                  <a:schemeClr val="tx2"/>
                </a:solidFill>
              </a:rPr>
              <a:t>Submit!</a:t>
            </a:r>
          </a:p>
          <a:p>
            <a:pPr marL="342900" indent="-342900">
              <a:buFont typeface="+mj-lt"/>
              <a:buAutoNum type="arabicPeriod"/>
            </a:pPr>
            <a:endParaRPr lang="en-US" dirty="0">
              <a:solidFill>
                <a:schemeClr val="tx2"/>
              </a:solidFill>
            </a:endParaRPr>
          </a:p>
          <a:p>
            <a:r>
              <a:rPr lang="en-US" dirty="0">
                <a:solidFill>
                  <a:schemeClr val="tx2"/>
                </a:solidFill>
              </a:rPr>
              <a:t>Public Works will receive your request and contact you if needed. You will receive a request confirmation number for reference, please keep this for your records!</a:t>
            </a:r>
          </a:p>
          <a:p>
            <a:pPr marL="342900" indent="-342900">
              <a:buFont typeface="+mj-lt"/>
              <a:buAutoNum type="arabicPeriod"/>
            </a:pPr>
            <a:endParaRPr lang="en-US" dirty="0">
              <a:solidFill>
                <a:schemeClr val="tx2"/>
              </a:solidFill>
            </a:endParaRPr>
          </a:p>
          <a:p>
            <a:pPr marL="342900" indent="-342900">
              <a:buFont typeface="+mj-lt"/>
              <a:buAutoNum type="arabicPeriod"/>
            </a:pPr>
            <a:endParaRPr lang="en-US" dirty="0">
              <a:solidFill>
                <a:schemeClr val="tx2"/>
              </a:solidFill>
            </a:endParaRPr>
          </a:p>
        </p:txBody>
      </p:sp>
      <p:sp>
        <p:nvSpPr>
          <p:cNvPr id="13" name="Rectangle 12">
            <a:extLst>
              <a:ext uri="{FF2B5EF4-FFF2-40B4-BE49-F238E27FC236}">
                <a16:creationId xmlns:a16="http://schemas.microsoft.com/office/drawing/2014/main" id="{327ECC90-3AB5-23E8-ACA9-1E6F06918BED}"/>
              </a:ext>
            </a:extLst>
          </p:cNvPr>
          <p:cNvSpPr/>
          <p:nvPr/>
        </p:nvSpPr>
        <p:spPr>
          <a:xfrm>
            <a:off x="2832190" y="0"/>
            <a:ext cx="6673943"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Registering Your Cans</a:t>
            </a:r>
          </a:p>
        </p:txBody>
      </p:sp>
      <p:pic>
        <p:nvPicPr>
          <p:cNvPr id="4" name="Picture 3" descr="A qr code on a white background&#10;&#10;AI-generated content may be incorrect.">
            <a:extLst>
              <a:ext uri="{FF2B5EF4-FFF2-40B4-BE49-F238E27FC236}">
                <a16:creationId xmlns:a16="http://schemas.microsoft.com/office/drawing/2014/main" id="{46425D8F-4531-5EB5-D5FC-042870CD12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8756" y="4690261"/>
            <a:ext cx="2173224" cy="2173224"/>
          </a:xfrm>
          <a:prstGeom prst="rect">
            <a:avLst/>
          </a:prstGeom>
        </p:spPr>
      </p:pic>
    </p:spTree>
    <p:extLst>
      <p:ext uri="{BB962C8B-B14F-4D97-AF65-F5344CB8AC3E}">
        <p14:creationId xmlns:p14="http://schemas.microsoft.com/office/powerpoint/2010/main" val="814579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FDA90-7B35-C8D3-9777-636524A0104F}"/>
            </a:ext>
          </a:extLst>
        </p:cNvPr>
        <p:cNvGrpSpPr/>
        <p:nvPr/>
      </p:nvGrpSpPr>
      <p:grpSpPr>
        <a:xfrm>
          <a:off x="0" y="0"/>
          <a:ext cx="0" cy="0"/>
          <a:chOff x="0" y="0"/>
          <a:chExt cx="0" cy="0"/>
        </a:xfrm>
      </p:grpSpPr>
      <p:pic>
        <p:nvPicPr>
          <p:cNvPr id="3" name="Picture 2" descr="A logo with text on it&#10;&#10;AI-generated content may be incorrect.">
            <a:extLst>
              <a:ext uri="{FF2B5EF4-FFF2-40B4-BE49-F238E27FC236}">
                <a16:creationId xmlns:a16="http://schemas.microsoft.com/office/drawing/2014/main" id="{21D292F1-D5ED-BE58-A740-FD8FC77ADCBB}"/>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689576D-E42D-8318-FF68-49053B6605D2}"/>
              </a:ext>
            </a:extLst>
          </p:cNvPr>
          <p:cNvSpPr txBox="1"/>
          <p:nvPr/>
        </p:nvSpPr>
        <p:spPr>
          <a:xfrm>
            <a:off x="393192" y="173736"/>
            <a:ext cx="11228832" cy="369332"/>
          </a:xfrm>
          <a:prstGeom prst="rect">
            <a:avLst/>
          </a:prstGeom>
          <a:solidFill>
            <a:schemeClr val="tx2"/>
          </a:solidFill>
        </p:spPr>
        <p:txBody>
          <a:bodyPr wrap="square" rtlCol="0">
            <a:spAutoFit/>
          </a:bodyPr>
          <a:lstStyle/>
          <a:p>
            <a:r>
              <a:rPr lang="en-US" dirty="0">
                <a:solidFill>
                  <a:schemeClr val="bg1"/>
                </a:solidFill>
              </a:rPr>
              <a:t>A Guide to Solid Waste Success!</a:t>
            </a:r>
          </a:p>
        </p:txBody>
      </p:sp>
      <p:sp>
        <p:nvSpPr>
          <p:cNvPr id="5" name="TextBox 4">
            <a:extLst>
              <a:ext uri="{FF2B5EF4-FFF2-40B4-BE49-F238E27FC236}">
                <a16:creationId xmlns:a16="http://schemas.microsoft.com/office/drawing/2014/main" id="{946C2EA0-1118-53A6-FF39-640C5A4F973C}"/>
              </a:ext>
            </a:extLst>
          </p:cNvPr>
          <p:cNvSpPr txBox="1"/>
          <p:nvPr/>
        </p:nvSpPr>
        <p:spPr>
          <a:xfrm>
            <a:off x="475488" y="649224"/>
            <a:ext cx="6487287" cy="4247317"/>
          </a:xfrm>
          <a:prstGeom prst="rect">
            <a:avLst/>
          </a:prstGeom>
          <a:noFill/>
        </p:spPr>
        <p:txBody>
          <a:bodyPr wrap="square" rtlCol="0">
            <a:spAutoFit/>
          </a:bodyPr>
          <a:lstStyle/>
          <a:p>
            <a:r>
              <a:rPr lang="en-US" dirty="0">
                <a:solidFill>
                  <a:schemeClr val="tx2"/>
                </a:solidFill>
              </a:rPr>
              <a:t>Pictured here, with a black chassis and bright green lid, is your TRASH CAN</a:t>
            </a:r>
          </a:p>
          <a:p>
            <a:endParaRPr lang="en-US" dirty="0">
              <a:solidFill>
                <a:schemeClr val="tx2"/>
              </a:solidFill>
            </a:endParaRPr>
          </a:p>
          <a:p>
            <a:r>
              <a:rPr lang="en-US" dirty="0">
                <a:solidFill>
                  <a:schemeClr val="tx2"/>
                </a:solidFill>
              </a:rPr>
              <a:t>This can should have a “hot stamp” on the lid with “TRASH ONLY” or similar identifier.</a:t>
            </a:r>
          </a:p>
          <a:p>
            <a:endParaRPr lang="en-US" dirty="0">
              <a:solidFill>
                <a:schemeClr val="tx2"/>
              </a:solidFill>
            </a:endParaRPr>
          </a:p>
          <a:p>
            <a:r>
              <a:rPr lang="en-US" dirty="0">
                <a:solidFill>
                  <a:schemeClr val="tx2"/>
                </a:solidFill>
              </a:rPr>
              <a:t>These cans are tracked by the town and GFL by serial number related to your addresses which are required per town ordinance</a:t>
            </a:r>
          </a:p>
          <a:p>
            <a:endParaRPr lang="en-US" dirty="0">
              <a:solidFill>
                <a:schemeClr val="tx2"/>
              </a:solidFill>
            </a:endParaRPr>
          </a:p>
          <a:p>
            <a:r>
              <a:rPr lang="en-US" dirty="0">
                <a:solidFill>
                  <a:schemeClr val="tx2"/>
                </a:solidFill>
              </a:rPr>
              <a:t>Here is a link to the Waste and Recycling schedules, fees, rules, and other important information! </a:t>
            </a:r>
            <a:r>
              <a:rPr lang="en-US" dirty="0">
                <a:solidFill>
                  <a:schemeClr val="tx2"/>
                </a:solidFill>
                <a:hlinkClick r:id="rId4">
                  <a:extLst>
                    <a:ext uri="{A12FA001-AC4F-418D-AE19-62706E023703}">
                      <ahyp:hlinkClr xmlns:ahyp="http://schemas.microsoft.com/office/drawing/2018/hyperlinkcolor" val="tx"/>
                    </a:ext>
                  </a:extLst>
                </a:hlinkClick>
              </a:rPr>
              <a:t>https://www.northtopsailbeachnc.gov/wm/page/waste-recycling</a:t>
            </a:r>
            <a:endParaRPr lang="en-US" dirty="0">
              <a:solidFill>
                <a:schemeClr val="tx2"/>
              </a:solidFill>
            </a:endParaRPr>
          </a:p>
          <a:p>
            <a:endParaRPr lang="en-US" dirty="0">
              <a:solidFill>
                <a:schemeClr val="tx2"/>
              </a:solidFill>
            </a:endParaRPr>
          </a:p>
        </p:txBody>
      </p:sp>
      <p:pic>
        <p:nvPicPr>
          <p:cNvPr id="7" name="Picture 6" descr="A black and green trash can&#10;&#10;AI-generated content may be incorrect.">
            <a:extLst>
              <a:ext uri="{FF2B5EF4-FFF2-40B4-BE49-F238E27FC236}">
                <a16:creationId xmlns:a16="http://schemas.microsoft.com/office/drawing/2014/main" id="{5BA7199D-E6BF-324A-C5A7-CE3C34EBCE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404" y="0"/>
            <a:ext cx="5968284" cy="6858000"/>
          </a:xfrm>
          <a:prstGeom prst="rect">
            <a:avLst/>
          </a:prstGeom>
        </p:spPr>
      </p:pic>
      <p:sp>
        <p:nvSpPr>
          <p:cNvPr id="2" name="Rectangle 1">
            <a:extLst>
              <a:ext uri="{FF2B5EF4-FFF2-40B4-BE49-F238E27FC236}">
                <a16:creationId xmlns:a16="http://schemas.microsoft.com/office/drawing/2014/main" id="{A6D799C5-00F3-A59C-E2E1-DE900D834651}"/>
              </a:ext>
            </a:extLst>
          </p:cNvPr>
          <p:cNvSpPr/>
          <p:nvPr/>
        </p:nvSpPr>
        <p:spPr>
          <a:xfrm>
            <a:off x="8267601" y="358402"/>
            <a:ext cx="2221890"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TRASH</a:t>
            </a:r>
          </a:p>
        </p:txBody>
      </p:sp>
    </p:spTree>
    <p:extLst>
      <p:ext uri="{BB962C8B-B14F-4D97-AF65-F5344CB8AC3E}">
        <p14:creationId xmlns:p14="http://schemas.microsoft.com/office/powerpoint/2010/main" val="1141389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222F6-1350-4E61-A9A6-E4FC6C12194E}"/>
            </a:ext>
          </a:extLst>
        </p:cNvPr>
        <p:cNvGrpSpPr/>
        <p:nvPr/>
      </p:nvGrpSpPr>
      <p:grpSpPr>
        <a:xfrm>
          <a:off x="0" y="0"/>
          <a:ext cx="0" cy="0"/>
          <a:chOff x="0" y="0"/>
          <a:chExt cx="0" cy="0"/>
        </a:xfrm>
      </p:grpSpPr>
      <p:pic>
        <p:nvPicPr>
          <p:cNvPr id="3" name="Picture 2" descr="A logo with text on it&#10;&#10;AI-generated content may be incorrect.">
            <a:extLst>
              <a:ext uri="{FF2B5EF4-FFF2-40B4-BE49-F238E27FC236}">
                <a16:creationId xmlns:a16="http://schemas.microsoft.com/office/drawing/2014/main" id="{B8791294-EA68-072C-0895-E2015538A362}"/>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A673494-C4D3-BB0C-F378-193B78D5A9EA}"/>
              </a:ext>
            </a:extLst>
          </p:cNvPr>
          <p:cNvSpPr txBox="1"/>
          <p:nvPr/>
        </p:nvSpPr>
        <p:spPr>
          <a:xfrm>
            <a:off x="393192" y="173736"/>
            <a:ext cx="11228832" cy="369332"/>
          </a:xfrm>
          <a:prstGeom prst="rect">
            <a:avLst/>
          </a:prstGeom>
          <a:solidFill>
            <a:schemeClr val="tx2"/>
          </a:solidFill>
        </p:spPr>
        <p:txBody>
          <a:bodyPr wrap="square" rtlCol="0">
            <a:spAutoFit/>
          </a:bodyPr>
          <a:lstStyle/>
          <a:p>
            <a:r>
              <a:rPr lang="en-US" dirty="0">
                <a:solidFill>
                  <a:schemeClr val="bg1"/>
                </a:solidFill>
              </a:rPr>
              <a:t>A Guide to Solid Waste Success!</a:t>
            </a:r>
          </a:p>
        </p:txBody>
      </p:sp>
      <p:sp>
        <p:nvSpPr>
          <p:cNvPr id="5" name="TextBox 4">
            <a:extLst>
              <a:ext uri="{FF2B5EF4-FFF2-40B4-BE49-F238E27FC236}">
                <a16:creationId xmlns:a16="http://schemas.microsoft.com/office/drawing/2014/main" id="{B2AB7F13-028B-9732-C8A7-26A3272BC481}"/>
              </a:ext>
            </a:extLst>
          </p:cNvPr>
          <p:cNvSpPr txBox="1"/>
          <p:nvPr/>
        </p:nvSpPr>
        <p:spPr>
          <a:xfrm>
            <a:off x="475488" y="649224"/>
            <a:ext cx="6487287" cy="4247317"/>
          </a:xfrm>
          <a:prstGeom prst="rect">
            <a:avLst/>
          </a:prstGeom>
          <a:noFill/>
        </p:spPr>
        <p:txBody>
          <a:bodyPr wrap="square" rtlCol="0">
            <a:spAutoFit/>
          </a:bodyPr>
          <a:lstStyle/>
          <a:p>
            <a:r>
              <a:rPr lang="en-US" dirty="0">
                <a:solidFill>
                  <a:schemeClr val="tx2"/>
                </a:solidFill>
              </a:rPr>
              <a:t>Pictured here, with a green chassis and black lid, is your RECYCLE CAN</a:t>
            </a:r>
          </a:p>
          <a:p>
            <a:endParaRPr lang="en-US" dirty="0">
              <a:solidFill>
                <a:schemeClr val="tx2"/>
              </a:solidFill>
            </a:endParaRPr>
          </a:p>
          <a:p>
            <a:r>
              <a:rPr lang="en-US" dirty="0">
                <a:solidFill>
                  <a:schemeClr val="tx2"/>
                </a:solidFill>
              </a:rPr>
              <a:t>This can should have a “hot stamp” on the lid with “RECYCLE ONLY” or similar identifier.</a:t>
            </a:r>
          </a:p>
          <a:p>
            <a:endParaRPr lang="en-US" dirty="0">
              <a:solidFill>
                <a:schemeClr val="tx2"/>
              </a:solidFill>
            </a:endParaRPr>
          </a:p>
          <a:p>
            <a:r>
              <a:rPr lang="en-US" dirty="0">
                <a:solidFill>
                  <a:schemeClr val="tx2"/>
                </a:solidFill>
              </a:rPr>
              <a:t>These cans are tracked by the town and GFL by serial number related to your addresses which are required per town ordinance</a:t>
            </a:r>
          </a:p>
          <a:p>
            <a:endParaRPr lang="en-US" dirty="0">
              <a:solidFill>
                <a:schemeClr val="tx2"/>
              </a:solidFill>
            </a:endParaRPr>
          </a:p>
          <a:p>
            <a:r>
              <a:rPr lang="en-US" dirty="0">
                <a:solidFill>
                  <a:schemeClr val="tx2"/>
                </a:solidFill>
              </a:rPr>
              <a:t>Here is a link to the Waste and Recycling schedules, fees, rules, and other important information! </a:t>
            </a:r>
            <a:r>
              <a:rPr lang="en-US" dirty="0">
                <a:solidFill>
                  <a:schemeClr val="tx2"/>
                </a:solidFill>
                <a:hlinkClick r:id="rId4">
                  <a:extLst>
                    <a:ext uri="{A12FA001-AC4F-418D-AE19-62706E023703}">
                      <ahyp:hlinkClr xmlns:ahyp="http://schemas.microsoft.com/office/drawing/2018/hyperlinkcolor" val="tx"/>
                    </a:ext>
                  </a:extLst>
                </a:hlinkClick>
              </a:rPr>
              <a:t>https://www.northtopsailbeachnc.gov/wm/page/waste-recycling</a:t>
            </a:r>
            <a:endParaRPr lang="en-US" dirty="0">
              <a:solidFill>
                <a:schemeClr val="tx2"/>
              </a:solidFill>
            </a:endParaRPr>
          </a:p>
          <a:p>
            <a:endParaRPr lang="en-US" dirty="0">
              <a:solidFill>
                <a:schemeClr val="tx2"/>
              </a:solidFill>
            </a:endParaRPr>
          </a:p>
        </p:txBody>
      </p:sp>
      <p:pic>
        <p:nvPicPr>
          <p:cNvPr id="8" name="Picture 7" descr="A green trash can with black wheels&#10;&#10;AI-generated content may be incorrect.">
            <a:extLst>
              <a:ext uri="{FF2B5EF4-FFF2-40B4-BE49-F238E27FC236}">
                <a16:creationId xmlns:a16="http://schemas.microsoft.com/office/drawing/2014/main" id="{096C8CB1-E3B7-DFD2-14A5-395D035AC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404" y="0"/>
            <a:ext cx="5968284" cy="6858000"/>
          </a:xfrm>
          <a:prstGeom prst="rect">
            <a:avLst/>
          </a:prstGeom>
        </p:spPr>
      </p:pic>
      <p:sp>
        <p:nvSpPr>
          <p:cNvPr id="2" name="Rectangle 1">
            <a:extLst>
              <a:ext uri="{FF2B5EF4-FFF2-40B4-BE49-F238E27FC236}">
                <a16:creationId xmlns:a16="http://schemas.microsoft.com/office/drawing/2014/main" id="{BB7ED874-6518-5C67-7E68-3FCDD941E887}"/>
              </a:ext>
            </a:extLst>
          </p:cNvPr>
          <p:cNvSpPr/>
          <p:nvPr/>
        </p:nvSpPr>
        <p:spPr>
          <a:xfrm>
            <a:off x="7871274" y="358402"/>
            <a:ext cx="3014543"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RECYCLE</a:t>
            </a:r>
          </a:p>
        </p:txBody>
      </p:sp>
    </p:spTree>
    <p:extLst>
      <p:ext uri="{BB962C8B-B14F-4D97-AF65-F5344CB8AC3E}">
        <p14:creationId xmlns:p14="http://schemas.microsoft.com/office/powerpoint/2010/main" val="2744816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7C0E06-6EE7-4DC1-8358-E6A2581DF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ack and green trash can&#10;&#10;AI-generated content may be incorrect.">
            <a:extLst>
              <a:ext uri="{FF2B5EF4-FFF2-40B4-BE49-F238E27FC236}">
                <a16:creationId xmlns:a16="http://schemas.microsoft.com/office/drawing/2014/main" id="{810D7B53-1934-7E2B-A0AC-9EB1F4A624BC}"/>
              </a:ext>
            </a:extLst>
          </p:cNvPr>
          <p:cNvPicPr>
            <a:picLocks noChangeAspect="1"/>
          </p:cNvPicPr>
          <p:nvPr/>
        </p:nvPicPr>
        <p:blipFill>
          <a:blip r:embed="rId2">
            <a:extLst>
              <a:ext uri="{28A0092B-C50C-407E-A947-70E740481C1C}">
                <a14:useLocalDpi xmlns:a14="http://schemas.microsoft.com/office/drawing/2010/main" val="0"/>
              </a:ext>
            </a:extLst>
          </a:blip>
          <a:srcRect t="5302" r="2" b="1218"/>
          <a:stretch>
            <a:fillRect/>
          </a:stretch>
        </p:blipFill>
        <p:spPr>
          <a:xfrm>
            <a:off x="643467" y="557190"/>
            <a:ext cx="5346948" cy="5743612"/>
          </a:xfrm>
          <a:prstGeom prst="rect">
            <a:avLst/>
          </a:prstGeom>
        </p:spPr>
      </p:pic>
      <p:pic>
        <p:nvPicPr>
          <p:cNvPr id="5" name="Picture 4" descr="A green trash can with black wheels&#10;&#10;AI-generated content may be incorrect.">
            <a:extLst>
              <a:ext uri="{FF2B5EF4-FFF2-40B4-BE49-F238E27FC236}">
                <a16:creationId xmlns:a16="http://schemas.microsoft.com/office/drawing/2014/main" id="{268DF8E5-4EDD-9AC0-23D0-04A61547ED9C}"/>
              </a:ext>
            </a:extLst>
          </p:cNvPr>
          <p:cNvPicPr>
            <a:picLocks noChangeAspect="1"/>
          </p:cNvPicPr>
          <p:nvPr/>
        </p:nvPicPr>
        <p:blipFill>
          <a:blip r:embed="rId3">
            <a:extLst>
              <a:ext uri="{28A0092B-C50C-407E-A947-70E740481C1C}">
                <a14:useLocalDpi xmlns:a14="http://schemas.microsoft.com/office/drawing/2010/main" val="0"/>
              </a:ext>
            </a:extLst>
          </a:blip>
          <a:srcRect t="6842" r="-3" b="-3"/>
          <a:stretch>
            <a:fillRect/>
          </a:stretch>
        </p:blipFill>
        <p:spPr>
          <a:xfrm>
            <a:off x="6182942" y="557190"/>
            <a:ext cx="5365590" cy="5743612"/>
          </a:xfrm>
          <a:prstGeom prst="rect">
            <a:avLst/>
          </a:prstGeom>
        </p:spPr>
      </p:pic>
      <p:sp>
        <p:nvSpPr>
          <p:cNvPr id="6" name="Rectangle 5">
            <a:extLst>
              <a:ext uri="{FF2B5EF4-FFF2-40B4-BE49-F238E27FC236}">
                <a16:creationId xmlns:a16="http://schemas.microsoft.com/office/drawing/2014/main" id="{0F0EB90B-BD4F-B947-F05D-E6669186A3F2}"/>
              </a:ext>
            </a:extLst>
          </p:cNvPr>
          <p:cNvSpPr/>
          <p:nvPr/>
        </p:nvSpPr>
        <p:spPr>
          <a:xfrm>
            <a:off x="4297700" y="196703"/>
            <a:ext cx="3807774"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Town Codes</a:t>
            </a:r>
          </a:p>
        </p:txBody>
      </p:sp>
    </p:spTree>
    <p:extLst>
      <p:ext uri="{BB962C8B-B14F-4D97-AF65-F5344CB8AC3E}">
        <p14:creationId xmlns:p14="http://schemas.microsoft.com/office/powerpoint/2010/main" val="2139556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B7FE2-223B-2772-3826-54FC84032FFC}"/>
            </a:ext>
          </a:extLst>
        </p:cNvPr>
        <p:cNvGrpSpPr/>
        <p:nvPr/>
      </p:nvGrpSpPr>
      <p:grpSpPr>
        <a:xfrm>
          <a:off x="0" y="0"/>
          <a:ext cx="0" cy="0"/>
          <a:chOff x="0" y="0"/>
          <a:chExt cx="0" cy="0"/>
        </a:xfrm>
      </p:grpSpPr>
      <p:pic>
        <p:nvPicPr>
          <p:cNvPr id="3" name="Picture 2" descr="A logo with text on it&#10;&#10;AI-generated content may be incorrect.">
            <a:extLst>
              <a:ext uri="{FF2B5EF4-FFF2-40B4-BE49-F238E27FC236}">
                <a16:creationId xmlns:a16="http://schemas.microsoft.com/office/drawing/2014/main" id="{E6CC135B-E927-5A3D-A7E5-43A8546500E3}"/>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C4E85B8-3A34-CC2D-0D91-2F425D97E615}"/>
              </a:ext>
            </a:extLst>
          </p:cNvPr>
          <p:cNvSpPr txBox="1"/>
          <p:nvPr/>
        </p:nvSpPr>
        <p:spPr>
          <a:xfrm>
            <a:off x="475488" y="649224"/>
            <a:ext cx="6487287" cy="5632311"/>
          </a:xfrm>
          <a:prstGeom prst="rect">
            <a:avLst/>
          </a:prstGeom>
          <a:noFill/>
        </p:spPr>
        <p:txBody>
          <a:bodyPr wrap="square" rtlCol="0">
            <a:spAutoFit/>
          </a:bodyPr>
          <a:lstStyle/>
          <a:p>
            <a:r>
              <a:rPr lang="en-US" b="1" dirty="0">
                <a:solidFill>
                  <a:schemeClr val="tx2"/>
                </a:solidFill>
              </a:rPr>
              <a:t>§ 13-1 DEFINITIONS. </a:t>
            </a:r>
            <a:r>
              <a:rPr lang="en-US" sz="800" dirty="0">
                <a:solidFill>
                  <a:schemeClr val="tx2"/>
                </a:solidFill>
                <a:hlinkClick r:id="rId4">
                  <a:extLst>
                    <a:ext uri="{A12FA001-AC4F-418D-AE19-62706E023703}">
                      <ahyp:hlinkClr xmlns:ahyp="http://schemas.microsoft.com/office/drawing/2018/hyperlinkcolor" val="tx"/>
                    </a:ext>
                  </a:extLst>
                </a:hlinkClick>
              </a:rPr>
              <a:t>https://codelibrary.amlegal.com/codes/northtopsailbeach/latest/topsail_nc/0-0-0-2102</a:t>
            </a:r>
            <a:endParaRPr lang="en-US" sz="800" dirty="0">
              <a:solidFill>
                <a:schemeClr val="tx2"/>
              </a:solidFill>
            </a:endParaRPr>
          </a:p>
          <a:p>
            <a:endParaRPr lang="en-US" dirty="0">
              <a:solidFill>
                <a:schemeClr val="tx2"/>
              </a:solidFill>
            </a:endParaRPr>
          </a:p>
          <a:p>
            <a:r>
              <a:rPr lang="en-US" b="1" dirty="0">
                <a:solidFill>
                  <a:schemeClr val="tx2"/>
                </a:solidFill>
              </a:rPr>
              <a:t>§ 13-2 REFUSE REQUIRED TO BE DEPOSITED IN APPROVED CONTAINERS. </a:t>
            </a:r>
            <a:r>
              <a:rPr lang="en-US" sz="800" dirty="0">
                <a:solidFill>
                  <a:schemeClr val="tx2"/>
                </a:solidFill>
                <a:hlinkClick r:id="rId5">
                  <a:extLst>
                    <a:ext uri="{A12FA001-AC4F-418D-AE19-62706E023703}">
                      <ahyp:hlinkClr xmlns:ahyp="http://schemas.microsoft.com/office/drawing/2018/hyperlinkcolor" val="tx"/>
                    </a:ext>
                  </a:extLst>
                </a:hlinkClick>
              </a:rPr>
              <a:t>https://codelibrary.amlegal.com/codes/northtopsailbeach/latest/topsail_nc/0-0-0-2111</a:t>
            </a:r>
            <a:endParaRPr lang="en-US" sz="800" dirty="0">
              <a:solidFill>
                <a:schemeClr val="tx2"/>
              </a:solidFill>
            </a:endParaRPr>
          </a:p>
          <a:p>
            <a:endParaRPr lang="en-US" dirty="0">
              <a:solidFill>
                <a:schemeClr val="tx2"/>
              </a:solidFill>
            </a:endParaRPr>
          </a:p>
          <a:p>
            <a:r>
              <a:rPr lang="en-US" b="1" dirty="0">
                <a:solidFill>
                  <a:schemeClr val="tx2"/>
                </a:solidFill>
              </a:rPr>
              <a:t>§ 13-5 CONTAINERS REQUIRED. </a:t>
            </a:r>
            <a:r>
              <a:rPr lang="en-US" sz="800" dirty="0">
                <a:solidFill>
                  <a:schemeClr val="tx2"/>
                </a:solidFill>
                <a:hlinkClick r:id="rId6">
                  <a:extLst>
                    <a:ext uri="{A12FA001-AC4F-418D-AE19-62706E023703}">
                      <ahyp:hlinkClr xmlns:ahyp="http://schemas.microsoft.com/office/drawing/2018/hyperlinkcolor" val="tx"/>
                    </a:ext>
                  </a:extLst>
                </a:hlinkClick>
              </a:rPr>
              <a:t>https://codelibrary.amlegal.com/codes/northtopsailbeach/latest/topsail_nc/0-0-0-2120</a:t>
            </a:r>
            <a:endParaRPr lang="en-US" sz="800" dirty="0">
              <a:solidFill>
                <a:schemeClr val="tx2"/>
              </a:solidFill>
            </a:endParaRPr>
          </a:p>
          <a:p>
            <a:r>
              <a:rPr lang="en-US" dirty="0">
                <a:solidFill>
                  <a:schemeClr val="tx2"/>
                </a:solidFill>
              </a:rPr>
              <a:t>  </a:t>
            </a:r>
            <a:r>
              <a:rPr lang="en-US" sz="1100" dirty="0">
                <a:solidFill>
                  <a:schemeClr val="tx2"/>
                </a:solidFill>
              </a:rPr>
              <a:t>(a)   All occupants of each premises, against which a charge for the collection and disposal of garbage and rubbish is levied in accordance with the provisions of this chapter, shall be provided a container by the town or by the contractor providing solid waste disposal services in accordance with a contract with the town. The occupants of such premises shall be required to deposit all garbage and refuse existing at such premises in the containers so provided, subject to the terms and conditions of this chapter. All containers so provided shall be kept in a reasonably clean manner.</a:t>
            </a:r>
          </a:p>
          <a:p>
            <a:r>
              <a:rPr lang="en-US" sz="1100" dirty="0">
                <a:solidFill>
                  <a:schemeClr val="tx2"/>
                </a:solidFill>
              </a:rPr>
              <a:t>   (b)   All occupants of each premises not wishing to participate with town collection services provided are required to contract with a solid waste disposal service.</a:t>
            </a:r>
          </a:p>
          <a:p>
            <a:r>
              <a:rPr lang="en-US" sz="1100" dirty="0">
                <a:solidFill>
                  <a:schemeClr val="tx2"/>
                </a:solidFill>
              </a:rPr>
              <a:t>   (c)   Owners or agents of owners with rental property/properties shall participate with the town solid waste program or participate with a solid waste contractor for solid waste disposal services.</a:t>
            </a:r>
          </a:p>
          <a:p>
            <a:r>
              <a:rPr lang="en-US" sz="1100" dirty="0">
                <a:solidFill>
                  <a:schemeClr val="tx2"/>
                </a:solidFill>
              </a:rPr>
              <a:t>(Ord. passed 6-1-1995) Penalty, see § </a:t>
            </a:r>
            <a:r>
              <a:rPr lang="en-US" sz="1100" u="sng" dirty="0">
                <a:solidFill>
                  <a:schemeClr val="tx2"/>
                </a:solidFill>
                <a:hlinkClick r:id="rId7">
                  <a:extLst>
                    <a:ext uri="{A12FA001-AC4F-418D-AE19-62706E023703}">
                      <ahyp:hlinkClr xmlns:ahyp="http://schemas.microsoft.com/office/drawing/2018/hyperlinkcolor" val="tx"/>
                    </a:ext>
                  </a:extLst>
                </a:hlinkClick>
              </a:rPr>
              <a:t>1-5</a:t>
            </a:r>
            <a:endParaRPr lang="en-US" sz="1100" dirty="0">
              <a:solidFill>
                <a:schemeClr val="tx2"/>
              </a:solidFill>
            </a:endParaRPr>
          </a:p>
          <a:p>
            <a:endParaRPr lang="en-US" dirty="0">
              <a:solidFill>
                <a:schemeClr val="tx2"/>
              </a:solidFill>
            </a:endParaRPr>
          </a:p>
          <a:p>
            <a:r>
              <a:rPr lang="en-US" b="1" dirty="0">
                <a:solidFill>
                  <a:schemeClr val="tx2"/>
                </a:solidFill>
              </a:rPr>
              <a:t>§ 13-8 UNLAWFUL TO DISPLACE CONTAINERS.</a:t>
            </a:r>
          </a:p>
          <a:p>
            <a:r>
              <a:rPr lang="en-US" sz="800" dirty="0">
                <a:solidFill>
                  <a:srgbClr val="467886"/>
                </a:solidFill>
                <a:hlinkClick r:id="rId8">
                  <a:extLst>
                    <a:ext uri="{A12FA001-AC4F-418D-AE19-62706E023703}">
                      <ahyp:hlinkClr xmlns:ahyp="http://schemas.microsoft.com/office/drawing/2018/hyperlinkcolor" val="tx"/>
                    </a:ext>
                  </a:extLst>
                </a:hlinkClick>
              </a:rPr>
              <a:t>https://codelibrary.amlegal.com/codes/northtopsailbeach/latest/topsail_nc/</a:t>
            </a:r>
            <a:r>
              <a:rPr lang="en-US" sz="800" dirty="0">
                <a:solidFill>
                  <a:schemeClr val="tx2"/>
                </a:solidFill>
                <a:hlinkClick r:id="rId8">
                  <a:extLst>
                    <a:ext uri="{A12FA001-AC4F-418D-AE19-62706E023703}">
                      <ahyp:hlinkClr xmlns:ahyp="http://schemas.microsoft.com/office/drawing/2018/hyperlinkcolor" val="tx"/>
                    </a:ext>
                  </a:extLst>
                </a:hlinkClick>
              </a:rPr>
              <a:t>0-0-0-2135</a:t>
            </a:r>
            <a:endParaRPr lang="en-US" sz="800" dirty="0">
              <a:solidFill>
                <a:schemeClr val="tx2"/>
              </a:solidFill>
            </a:endParaRPr>
          </a:p>
          <a:p>
            <a:r>
              <a:rPr lang="en-US" dirty="0"/>
              <a:t> </a:t>
            </a:r>
            <a:r>
              <a:rPr lang="en-US" sz="1100" dirty="0"/>
              <a:t>It shall be unlawful for any person to damage or otherwise interfere with garbage containers or their contents, or to take, carry away or steal any container with the intent or effect of depriving the owner and/or designated user of the use and benefit of said container for any period of time.</a:t>
            </a:r>
          </a:p>
          <a:p>
            <a:r>
              <a:rPr lang="en-US" sz="1100" dirty="0"/>
              <a:t>(Ord. passed 6-1-1995) Penalty, see § </a:t>
            </a:r>
            <a:r>
              <a:rPr lang="en-US" sz="1100" u="sng" dirty="0">
                <a:hlinkClick r:id="rId7"/>
              </a:rPr>
              <a:t>1-5</a:t>
            </a:r>
            <a:endParaRPr lang="en-US" sz="1100" dirty="0"/>
          </a:p>
          <a:p>
            <a:endParaRPr lang="en-US" dirty="0">
              <a:solidFill>
                <a:schemeClr val="tx2"/>
              </a:solidFill>
            </a:endParaRPr>
          </a:p>
        </p:txBody>
      </p:sp>
      <p:pic>
        <p:nvPicPr>
          <p:cNvPr id="7" name="Picture 6" descr="A black and green trash can&#10;&#10;AI-generated content may be incorrect.">
            <a:extLst>
              <a:ext uri="{FF2B5EF4-FFF2-40B4-BE49-F238E27FC236}">
                <a16:creationId xmlns:a16="http://schemas.microsoft.com/office/drawing/2014/main" id="{3E58F539-9D77-6BDC-9810-02E082977B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94404" y="0"/>
            <a:ext cx="5968284" cy="6858000"/>
          </a:xfrm>
          <a:prstGeom prst="rect">
            <a:avLst/>
          </a:prstGeom>
        </p:spPr>
      </p:pic>
      <p:sp>
        <p:nvSpPr>
          <p:cNvPr id="4" name="TextBox 3">
            <a:extLst>
              <a:ext uri="{FF2B5EF4-FFF2-40B4-BE49-F238E27FC236}">
                <a16:creationId xmlns:a16="http://schemas.microsoft.com/office/drawing/2014/main" id="{79F5B66C-DF6E-9E26-EC97-F949148FBF05}"/>
              </a:ext>
            </a:extLst>
          </p:cNvPr>
          <p:cNvSpPr txBox="1"/>
          <p:nvPr/>
        </p:nvSpPr>
        <p:spPr>
          <a:xfrm>
            <a:off x="393192" y="173736"/>
            <a:ext cx="11228832" cy="369332"/>
          </a:xfrm>
          <a:prstGeom prst="rect">
            <a:avLst/>
          </a:prstGeom>
          <a:solidFill>
            <a:schemeClr val="tx2"/>
          </a:solidFill>
        </p:spPr>
        <p:txBody>
          <a:bodyPr wrap="square" rtlCol="0">
            <a:spAutoFit/>
          </a:bodyPr>
          <a:lstStyle/>
          <a:p>
            <a:r>
              <a:rPr lang="en-US" dirty="0">
                <a:solidFill>
                  <a:schemeClr val="bg1"/>
                </a:solidFill>
              </a:rPr>
              <a:t>A Guide to Solid Waste Success! – </a:t>
            </a:r>
            <a:r>
              <a:rPr lang="en-US" b="1" u="sng" dirty="0">
                <a:solidFill>
                  <a:schemeClr val="bg1"/>
                </a:solidFill>
              </a:rPr>
              <a:t>Town Ordinance Codes</a:t>
            </a:r>
          </a:p>
        </p:txBody>
      </p:sp>
    </p:spTree>
    <p:extLst>
      <p:ext uri="{BB962C8B-B14F-4D97-AF65-F5344CB8AC3E}">
        <p14:creationId xmlns:p14="http://schemas.microsoft.com/office/powerpoint/2010/main" val="3788552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3153</TotalTime>
  <Words>876</Words>
  <Application>Microsoft Office PowerPoint</Application>
  <PresentationFormat>Widescreen</PresentationFormat>
  <Paragraphs>70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Christopher Huckaby</dc:creator>
  <cp:lastModifiedBy>Ricky Schwisow</cp:lastModifiedBy>
  <cp:revision>8</cp:revision>
  <cp:lastPrinted>2025-12-01T13:26:58Z</cp:lastPrinted>
  <dcterms:created xsi:type="dcterms:W3CDTF">2025-11-20T16:05:27Z</dcterms:created>
  <dcterms:modified xsi:type="dcterms:W3CDTF">2025-12-01T20:08:36Z</dcterms:modified>
</cp:coreProperties>
</file>